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9" r:id="rId1"/>
  </p:sldMasterIdLst>
  <p:sldIdLst>
    <p:sldId id="256" r:id="rId2"/>
    <p:sldId id="262" r:id="rId3"/>
    <p:sldId id="265" r:id="rId4"/>
    <p:sldId id="261" r:id="rId5"/>
    <p:sldId id="264" r:id="rId6"/>
    <p:sldId id="263" r:id="rId7"/>
    <p:sldId id="257" r:id="rId8"/>
    <p:sldId id="273" r:id="rId9"/>
    <p:sldId id="259" r:id="rId10"/>
    <p:sldId id="274" r:id="rId11"/>
    <p:sldId id="260" r:id="rId12"/>
    <p:sldId id="266" r:id="rId13"/>
    <p:sldId id="267" r:id="rId14"/>
    <p:sldId id="268" r:id="rId15"/>
    <p:sldId id="269"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66"/>
    <a:srgbClr val="30FF48"/>
    <a:srgbClr val="00FFFF"/>
    <a:srgbClr val="FDFD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94" d="100"/>
          <a:sy n="94" d="100"/>
        </p:scale>
        <p:origin x="-648" y="-4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printerSettings" Target="printerSettings/printerSettings1.bin"/><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562707" y="1371600"/>
            <a:ext cx="109728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2015-05-29</a:t>
            </a:fld>
            <a:endParaRPr lang="en-US"/>
          </a:p>
        </p:txBody>
      </p:sp>
      <p:sp>
        <p:nvSpPr>
          <p:cNvPr id="17" name="Footer Placeholder 16"/>
          <p:cNvSpPr>
            <a:spLocks noGrp="1"/>
          </p:cNvSpPr>
          <p:nvPr>
            <p:ph type="ftr" sz="quarter" idx="11"/>
          </p:nvPr>
        </p:nvSpPr>
        <p:spPr/>
        <p:txBody>
          <a:bodyPr/>
          <a:lstStyle/>
          <a:p>
            <a:endParaRPr kumimoji="0" lang="en-US"/>
          </a:p>
        </p:txBody>
      </p:sp>
      <p:sp>
        <p:nvSpPr>
          <p:cNvPr id="29" name="Slide Number Placeholder 28"/>
          <p:cNvSpPr>
            <a:spLocks noGrp="1"/>
          </p:cNvSpPr>
          <p:nvPr>
            <p:ph type="sldNum" sz="quarter" idx="12"/>
          </p:nvPr>
        </p:nvSpPr>
        <p:spPr/>
        <p:txBody>
          <a:bodyPr/>
          <a:lstStyle/>
          <a:p>
            <a:fld id="{2AA957AF-53C0-420B-9C2D-77DB1416566C}" type="slidenum">
              <a:rPr kumimoji="0" lang="en-US" smtClean="0"/>
              <a:pPr/>
              <a:t>‹#›</a:t>
            </a:fld>
            <a:endParaRPr kumimoji="0" lang="en-US"/>
          </a:p>
        </p:txBody>
      </p:sp>
      <p:sp>
        <p:nvSpPr>
          <p:cNvPr id="9" name="Subtitle 8"/>
          <p:cNvSpPr>
            <a:spLocks noGrp="1"/>
          </p:cNvSpPr>
          <p:nvPr>
            <p:ph type="subTitle" idx="1"/>
          </p:nvPr>
        </p:nvSpPr>
        <p:spPr>
          <a:xfrm>
            <a:off x="1828800" y="3331698"/>
            <a:ext cx="85344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FC49CD-2CAF-42B0-B756-BB980B0EEB5B}" type="datetimeFigureOut">
              <a:rPr lang="en-US" smtClean="0"/>
              <a:pPr/>
              <a:t>2015-05-29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E261EC-5891-4FA6-A922-93FB3DC7DE3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FC49CD-2CAF-42B0-B756-BB980B0EEB5B}" type="datetimeFigureOut">
              <a:rPr lang="en-US" smtClean="0"/>
              <a:pPr/>
              <a:t>2015-05-29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E261EC-5891-4FA6-A922-93FB3DC7DE3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BFC49CD-2CAF-42B0-B756-BB980B0EEB5B}" type="datetimeFigureOut">
              <a:rPr lang="en-US" smtClean="0"/>
              <a:pPr/>
              <a:t>2015-05-29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FE261EC-5891-4FA6-A922-93FB3DC7DE3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33600" y="609600"/>
            <a:ext cx="94488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133600" y="2507786"/>
            <a:ext cx="94488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eaLnBrk="1" latinLnBrk="0" hangingPunct="1"/>
            <a:fld id="{E637BB6B-EE1B-48FB-8575-0D55C373DE88}" type="datetimeFigureOut">
              <a:rPr lang="en-US" smtClean="0"/>
              <a:pPr eaLnBrk="1" latinLnBrk="0" hangingPunct="1"/>
              <a:t>2015-05-29</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a:xfrm>
            <a:off x="10566400" y="6416676"/>
            <a:ext cx="1016000" cy="365125"/>
          </a:xfrm>
        </p:spPr>
        <p:txBody>
          <a:bodyPr/>
          <a:lstStyle/>
          <a:p>
            <a:fld id="{2AA957AF-53C0-420B-9C2D-77DB1416566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609600" y="1600201"/>
            <a:ext cx="53848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1600201"/>
            <a:ext cx="53848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BFC49CD-2CAF-42B0-B756-BB980B0EEB5B}" type="datetimeFigureOut">
              <a:rPr lang="en-US" smtClean="0"/>
              <a:pPr/>
              <a:t>2015-05-29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E261EC-5891-4FA6-A922-93FB3DC7DE3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9728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1535113"/>
            <a:ext cx="5386917"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68" y="1535113"/>
            <a:ext cx="5389033"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2362201"/>
            <a:ext cx="5386917"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68" y="2362201"/>
            <a:ext cx="5389033"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2BFC49CD-2CAF-42B0-B756-BB980B0EEB5B}" type="datetimeFigureOut">
              <a:rPr lang="en-US" smtClean="0"/>
              <a:pPr/>
              <a:t>2015-05-29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FE261EC-5891-4FA6-A922-93FB3DC7DE3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BFC49CD-2CAF-42B0-B756-BB980B0EEB5B}" type="datetimeFigureOut">
              <a:rPr lang="en-US" smtClean="0"/>
              <a:pPr/>
              <a:t>2015-05-29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FE261EC-5891-4FA6-A922-93FB3DC7DE3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FC49CD-2CAF-42B0-B756-BB980B0EEB5B}" type="datetimeFigureOut">
              <a:rPr lang="en-US" smtClean="0"/>
              <a:pPr/>
              <a:t>2015-05-29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FE261EC-5891-4FA6-A922-93FB3DC7DE3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09601" y="1524001"/>
            <a:ext cx="4011084"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766733" y="273051"/>
            <a:ext cx="6815667"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2BFC49CD-2CAF-42B0-B756-BB980B0EEB5B}" type="datetimeFigureOut">
              <a:rPr lang="en-US" smtClean="0"/>
              <a:pPr/>
              <a:t>2015-05-29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E261EC-5891-4FA6-A922-93FB3DC7DE3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438400" y="609600"/>
            <a:ext cx="73152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2438400" y="1831975"/>
            <a:ext cx="73152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2438400" y="1166787"/>
            <a:ext cx="73152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2BFC49CD-2CAF-42B0-B756-BB980B0EEB5B}" type="datetimeFigureOut">
              <a:rPr lang="en-US" smtClean="0"/>
              <a:pPr/>
              <a:t>2015-05-29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FE261EC-5891-4FA6-A922-93FB3DC7DE3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09600" y="1600200"/>
            <a:ext cx="109728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 y="6416676"/>
            <a:ext cx="28448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2BFC49CD-2CAF-42B0-B756-BB980B0EEB5B}" type="datetimeFigureOut">
              <a:rPr lang="en-US" smtClean="0"/>
              <a:pPr/>
              <a:t>2015-05-29</a:t>
            </a:fld>
            <a:endParaRPr lang="en-US"/>
          </a:p>
        </p:txBody>
      </p:sp>
      <p:sp>
        <p:nvSpPr>
          <p:cNvPr id="3" name="Footer Placeholder 2"/>
          <p:cNvSpPr>
            <a:spLocks noGrp="1"/>
          </p:cNvSpPr>
          <p:nvPr>
            <p:ph type="ftr" sz="quarter" idx="3"/>
          </p:nvPr>
        </p:nvSpPr>
        <p:spPr>
          <a:xfrm>
            <a:off x="4165600" y="6416676"/>
            <a:ext cx="38608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10566400" y="6416676"/>
            <a:ext cx="1016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3FE261EC-5891-4FA6-A922-93FB3DC7DE35}"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 Id="rId3" Type="http://schemas.openxmlformats.org/officeDocument/2006/relationships/image" Target="../media/image1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 Id="rId3" Type="http://schemas.openxmlformats.org/officeDocument/2006/relationships/image" Target="../media/image1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 Id="rId3" Type="http://schemas.openxmlformats.org/officeDocument/2006/relationships/hyperlink" Target="http://www.deepastronomy.com/what-caused-the-big-bang.html"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space.com/25126-big-bang-theory.html" TargetMode="External"/><Relationship Id="rId3"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g_Bang_Theory.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764760"/>
          </a:xfrm>
          <a:prstGeom prst="rect">
            <a:avLst/>
          </a:prstGeom>
        </p:spPr>
      </p:pic>
      <p:sp>
        <p:nvSpPr>
          <p:cNvPr id="2" name="Title 1"/>
          <p:cNvSpPr>
            <a:spLocks noGrp="1"/>
          </p:cNvSpPr>
          <p:nvPr>
            <p:ph type="ctrTitle"/>
          </p:nvPr>
        </p:nvSpPr>
        <p:spPr>
          <a:xfrm>
            <a:off x="803031" y="3515690"/>
            <a:ext cx="8640064" cy="2301240"/>
          </a:xfrm>
        </p:spPr>
        <p:txBody>
          <a:bodyPr>
            <a:normAutofit fontScale="90000"/>
            <a:scene3d>
              <a:camera prst="perspectiveContrastingLeftFacing"/>
              <a:lightRig rig="brightRoom" dir="t"/>
            </a:scene3d>
            <a:sp3d extrusionH="57150" contourW="6350" prstMaterial="plastic">
              <a:bevelT w="20320" h="20320" prst="relaxedInset"/>
              <a:contourClr>
                <a:schemeClr val="accent1">
                  <a:tint val="100000"/>
                  <a:shade val="100000"/>
                  <a:hueMod val="100000"/>
                  <a:satMod val="100000"/>
                </a:schemeClr>
              </a:contourClr>
            </a:sp3d>
          </a:bodyPr>
          <a:lstStyle/>
          <a:p>
            <a:r>
              <a:rPr lang="en-US"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en-US" sz="9600" dirty="0" smtClean="0">
                <a:ln/>
                <a:solidFill>
                  <a:schemeClr val="accent1"/>
                </a:solidFill>
                <a:effectLst>
                  <a:outerShdw blurRad="19685" dist="12700" dir="5400000" algn="tl" rotWithShape="0">
                    <a:schemeClr val="accent1">
                      <a:satMod val="130000"/>
                      <a:alpha val="60000"/>
                    </a:schemeClr>
                  </a:outerShdw>
                  <a:reflection blurRad="6350" stA="55000" endA="50" endPos="85000" dir="5400000" sy="-100000" algn="bl" rotWithShape="0"/>
                </a:effectLst>
              </a:rPr>
              <a:t>The Big Bang</a:t>
            </a:r>
            <a:endParaRPr lang="en-US" sz="9600" dirty="0">
              <a:ln/>
              <a:solidFill>
                <a:schemeClr val="accent1"/>
              </a:solidFill>
              <a:effectLst>
                <a:outerShdw blurRad="19685" dist="12700" dir="5400000" algn="tl" rotWithShape="0">
                  <a:schemeClr val="accent1">
                    <a:satMod val="130000"/>
                    <a:alpha val="60000"/>
                  </a:schemeClr>
                </a:outerShdw>
                <a:reflection blurRad="6350" stA="55000" endA="50" endPos="85000" dir="5400000" sy="-100000" algn="bl" rotWithShape="0"/>
              </a:effectLst>
            </a:endParaRPr>
          </a:p>
        </p:txBody>
      </p:sp>
      <p:sp>
        <p:nvSpPr>
          <p:cNvPr id="3" name="Subtitle 2"/>
          <p:cNvSpPr>
            <a:spLocks noGrp="1"/>
          </p:cNvSpPr>
          <p:nvPr>
            <p:ph type="subTitle" idx="1"/>
          </p:nvPr>
        </p:nvSpPr>
        <p:spPr/>
        <p:txBody>
          <a:bodyPr>
            <a:normAutofit fontScale="85000" lnSpcReduction="20000"/>
            <a:scene3d>
              <a:camera prst="perspectiveHeroicExtremeLeftFacing"/>
              <a:lightRig rig="threePt" dir="t"/>
            </a:scene3d>
            <a:sp3d extrusionH="57150">
              <a:bevelT w="38100" h="38100" prst="angle"/>
            </a:sp3d>
          </a:bodyPr>
          <a:lstStyle/>
          <a:p>
            <a:r>
              <a:rPr lang="en-US" sz="4400" dirty="0" smtClean="0">
                <a:solidFill>
                  <a:srgbClr val="CCFFCC"/>
                </a:solidFill>
              </a:rPr>
              <a:t>What happened before? </a:t>
            </a:r>
          </a:p>
          <a:p>
            <a:r>
              <a:rPr lang="en-US" sz="4400" dirty="0" smtClean="0">
                <a:solidFill>
                  <a:srgbClr val="CCFFCC"/>
                </a:solidFill>
              </a:rPr>
              <a:t>Jessica weiland</a:t>
            </a:r>
          </a:p>
          <a:p>
            <a:r>
              <a:rPr lang="en-US" sz="4400" dirty="0" smtClean="0">
                <a:solidFill>
                  <a:srgbClr val="CCFFCC"/>
                </a:solidFill>
              </a:rPr>
              <a:t>Joe brigante </a:t>
            </a:r>
          </a:p>
          <a:p>
            <a:endParaRPr lang="en-US" dirty="0">
              <a:solidFill>
                <a:srgbClr val="CCFFCC"/>
              </a:solidFill>
            </a:endParaRPr>
          </a:p>
        </p:txBody>
      </p:sp>
    </p:spTree>
    <p:extLst>
      <p:ext uri="{BB962C8B-B14F-4D97-AF65-F5344CB8AC3E}">
        <p14:creationId xmlns:p14="http://schemas.microsoft.com/office/powerpoint/2010/main" val="2925929676"/>
      </p:ext>
    </p:extLst>
  </p:cSld>
  <p:clrMapOvr>
    <a:masterClrMapping/>
  </p:clrMapOvr>
  <p:transition xmlns:p14="http://schemas.microsoft.com/office/powerpoint/2010/main" spd="slow">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par>
                          <p:cTn id="11" fill="hold">
                            <p:stCondLst>
                              <p:cond delay="1000"/>
                            </p:stCondLst>
                            <p:childTnLst>
                              <p:par>
                                <p:cTn id="12" presetID="26"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80">
                                          <p:stCondLst>
                                            <p:cond delay="0"/>
                                          </p:stCondLst>
                                        </p:cTn>
                                        <p:tgtEl>
                                          <p:spTgt spid="2"/>
                                        </p:tgtEl>
                                      </p:cBhvr>
                                    </p:animEffect>
                                    <p:anim calcmode="lin" valueType="num">
                                      <p:cBhvr>
                                        <p:cTn id="15"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0" dur="26">
                                          <p:stCondLst>
                                            <p:cond delay="650"/>
                                          </p:stCondLst>
                                        </p:cTn>
                                        <p:tgtEl>
                                          <p:spTgt spid="2"/>
                                        </p:tgtEl>
                                      </p:cBhvr>
                                      <p:to x="100000" y="60000"/>
                                    </p:animScale>
                                    <p:animScale>
                                      <p:cBhvr>
                                        <p:cTn id="21" dur="166" decel="50000">
                                          <p:stCondLst>
                                            <p:cond delay="676"/>
                                          </p:stCondLst>
                                        </p:cTn>
                                        <p:tgtEl>
                                          <p:spTgt spid="2"/>
                                        </p:tgtEl>
                                      </p:cBhvr>
                                      <p:to x="100000" y="100000"/>
                                    </p:animScale>
                                    <p:animScale>
                                      <p:cBhvr>
                                        <p:cTn id="22" dur="26">
                                          <p:stCondLst>
                                            <p:cond delay="1312"/>
                                          </p:stCondLst>
                                        </p:cTn>
                                        <p:tgtEl>
                                          <p:spTgt spid="2"/>
                                        </p:tgtEl>
                                      </p:cBhvr>
                                      <p:to x="100000" y="80000"/>
                                    </p:animScale>
                                    <p:animScale>
                                      <p:cBhvr>
                                        <p:cTn id="23" dur="166" decel="50000">
                                          <p:stCondLst>
                                            <p:cond delay="1338"/>
                                          </p:stCondLst>
                                        </p:cTn>
                                        <p:tgtEl>
                                          <p:spTgt spid="2"/>
                                        </p:tgtEl>
                                      </p:cBhvr>
                                      <p:to x="100000" y="100000"/>
                                    </p:animScale>
                                    <p:animScale>
                                      <p:cBhvr>
                                        <p:cTn id="24" dur="26">
                                          <p:stCondLst>
                                            <p:cond delay="1642"/>
                                          </p:stCondLst>
                                        </p:cTn>
                                        <p:tgtEl>
                                          <p:spTgt spid="2"/>
                                        </p:tgtEl>
                                      </p:cBhvr>
                                      <p:to x="100000" y="90000"/>
                                    </p:animScale>
                                    <p:animScale>
                                      <p:cBhvr>
                                        <p:cTn id="25" dur="166" decel="50000">
                                          <p:stCondLst>
                                            <p:cond delay="1668"/>
                                          </p:stCondLst>
                                        </p:cTn>
                                        <p:tgtEl>
                                          <p:spTgt spid="2"/>
                                        </p:tgtEl>
                                      </p:cBhvr>
                                      <p:to x="100000" y="100000"/>
                                    </p:animScale>
                                    <p:animScale>
                                      <p:cBhvr>
                                        <p:cTn id="26" dur="26">
                                          <p:stCondLst>
                                            <p:cond delay="1808"/>
                                          </p:stCondLst>
                                        </p:cTn>
                                        <p:tgtEl>
                                          <p:spTgt spid="2"/>
                                        </p:tgtEl>
                                      </p:cBhvr>
                                      <p:to x="100000" y="95000"/>
                                    </p:animScale>
                                    <p:animScale>
                                      <p:cBhvr>
                                        <p:cTn id="27" dur="166" decel="50000">
                                          <p:stCondLst>
                                            <p:cond delay="1834"/>
                                          </p:stCondLst>
                                        </p:cTn>
                                        <p:tgtEl>
                                          <p:spTgt spid="2"/>
                                        </p:tgtEl>
                                      </p:cBhvr>
                                      <p:to x="100000" y="100000"/>
                                    </p:animScale>
                                  </p:childTnLst>
                                </p:cTn>
                              </p:par>
                            </p:childTnLst>
                          </p:cTn>
                        </p:par>
                        <p:par>
                          <p:cTn id="28" fill="hold">
                            <p:stCondLst>
                              <p:cond delay="3000"/>
                            </p:stCondLst>
                            <p:childTnLst>
                              <p:par>
                                <p:cTn id="29" presetID="45" presetClass="entr" presetSubtype="0" fill="hold" nodeType="after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Effect transition="in" filter="fade">
                                      <p:cBhvr>
                                        <p:cTn id="31" dur="2000"/>
                                        <p:tgtEl>
                                          <p:spTgt spid="3">
                                            <p:txEl>
                                              <p:pRg st="1" end="1"/>
                                            </p:txEl>
                                          </p:spTgt>
                                        </p:tgtEl>
                                      </p:cBhvr>
                                    </p:animEffect>
                                    <p:anim calcmode="lin" valueType="num">
                                      <p:cBhvr>
                                        <p:cTn id="32"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33"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par>
                          <p:cTn id="34" fill="hold">
                            <p:stCondLst>
                              <p:cond delay="5000"/>
                            </p:stCondLst>
                            <p:childTnLst>
                              <p:par>
                                <p:cTn id="35" presetID="21" presetClass="entr" presetSubtype="1" fill="hold" nodeType="afterEffect">
                                  <p:stCondLst>
                                    <p:cond delay="0"/>
                                  </p:stCondLst>
                                  <p:childTnLst>
                                    <p:set>
                                      <p:cBhvr>
                                        <p:cTn id="36" dur="1" fill="hold">
                                          <p:stCondLst>
                                            <p:cond delay="0"/>
                                          </p:stCondLst>
                                        </p:cTn>
                                        <p:tgtEl>
                                          <p:spTgt spid="3">
                                            <p:txEl>
                                              <p:pRg st="2" end="2"/>
                                            </p:txEl>
                                          </p:spTgt>
                                        </p:tgtEl>
                                        <p:attrNameLst>
                                          <p:attrName>style.visibility</p:attrName>
                                        </p:attrNameLst>
                                      </p:cBhvr>
                                      <p:to>
                                        <p:strVal val="visible"/>
                                      </p:to>
                                    </p:set>
                                    <p:animEffect transition="in" filter="wheel(1)">
                                      <p:cBhvr>
                                        <p:cTn id="3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stretch>
            <a:fillRect/>
          </a:stretch>
        </p:blipFill>
        <p:spPr>
          <a:xfrm>
            <a:off x="0" y="23336"/>
            <a:ext cx="12192000" cy="6834664"/>
          </a:xfrm>
          <a:prstGeom prst="rect">
            <a:avLst/>
          </a:prstGeom>
        </p:spPr>
      </p:pic>
      <p:sp>
        <p:nvSpPr>
          <p:cNvPr id="3" name="Content Placeholder 2"/>
          <p:cNvSpPr>
            <a:spLocks noGrp="1"/>
          </p:cNvSpPr>
          <p:nvPr>
            <p:ph idx="1"/>
          </p:nvPr>
        </p:nvSpPr>
        <p:spPr/>
        <p:txBody>
          <a:bodyPr>
            <a:normAutofit/>
            <a:scene3d>
              <a:camera prst="perspectiveRelaxedModerately"/>
              <a:lightRig rig="threePt" dir="t"/>
            </a:scene3d>
            <a:sp3d extrusionH="57150">
              <a:bevelT w="38100" h="38100" prst="angle"/>
            </a:sp3d>
          </a:bodyPr>
          <a:lstStyle/>
          <a:p>
            <a:pPr marL="36576" indent="0" algn="ctr">
              <a:buNone/>
            </a:pPr>
            <a:r>
              <a:rPr lang="en-US" sz="8000" dirty="0" smtClean="0">
                <a:ln>
                  <a:solidFill>
                    <a:srgbClr val="92D050"/>
                  </a:solidFill>
                </a:ln>
                <a:solidFill>
                  <a:srgbClr val="00B0F0"/>
                </a:solidFill>
                <a:effectLst>
                  <a:glow rad="228600">
                    <a:schemeClr val="accent4">
                      <a:satMod val="175000"/>
                      <a:alpha val="40000"/>
                    </a:schemeClr>
                  </a:glow>
                  <a:reflection blurRad="6350" stA="55000" endA="50" endPos="85000" dist="60007" dir="5400000" sy="-100000" algn="bl" rotWithShape="0"/>
                </a:effectLst>
              </a:rPr>
              <a:t>Is our biology a problem?</a:t>
            </a:r>
            <a:endParaRPr lang="en-US" sz="8000" dirty="0">
              <a:ln>
                <a:solidFill>
                  <a:srgbClr val="92D050"/>
                </a:solidFill>
              </a:ln>
              <a:solidFill>
                <a:srgbClr val="00B0F0"/>
              </a:solidFill>
              <a:effectLst>
                <a:glow rad="228600">
                  <a:schemeClr val="accent4">
                    <a:satMod val="175000"/>
                    <a:alpha val="40000"/>
                  </a:schemeClr>
                </a:glow>
                <a:reflection blurRad="6350" stA="55000" endA="50" endPos="85000" dist="60007" dir="5400000" sy="-100000" algn="bl" rotWithShape="0"/>
              </a:effectLst>
            </a:endParaRPr>
          </a:p>
        </p:txBody>
      </p:sp>
    </p:spTree>
    <p:extLst>
      <p:ext uri="{BB962C8B-B14F-4D97-AF65-F5344CB8AC3E}">
        <p14:creationId xmlns:p14="http://schemas.microsoft.com/office/powerpoint/2010/main" val="2737840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s-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05948" cy="6858001"/>
          </a:xfrm>
          <a:prstGeom prst="rect">
            <a:avLst/>
          </a:prstGeom>
        </p:spPr>
      </p:pic>
      <p:sp>
        <p:nvSpPr>
          <p:cNvPr id="3" name="Content Placeholder 2"/>
          <p:cNvSpPr>
            <a:spLocks noGrp="1"/>
          </p:cNvSpPr>
          <p:nvPr>
            <p:ph idx="1"/>
          </p:nvPr>
        </p:nvSpPr>
        <p:spPr/>
        <p:txBody>
          <a:bodyPr/>
          <a:lstStyle/>
          <a:p>
            <a:pPr marL="36576" indent="0" algn="ctr">
              <a:buNone/>
            </a:pPr>
            <a:r>
              <a:rPr lang="en-US" b="1" dirty="0" smtClean="0"/>
              <a:t> The </a:t>
            </a:r>
            <a:r>
              <a:rPr lang="en-US" b="1" dirty="0"/>
              <a:t>w</a:t>
            </a:r>
            <a:r>
              <a:rPr lang="en-US" b="1" dirty="0" smtClean="0"/>
              <a:t>ay we have evolved doesn’t help our curiosity either. Our </a:t>
            </a:r>
            <a:r>
              <a:rPr lang="en-US" b="1" dirty="0"/>
              <a:t>brains have adapted to the need for a reason to explain everything. But the question still stands, “What if there was no reason</a:t>
            </a:r>
            <a:r>
              <a:rPr lang="en-US" b="1" dirty="0" smtClean="0"/>
              <a:t>?”</a:t>
            </a:r>
          </a:p>
          <a:p>
            <a:pPr marL="36576" indent="0" algn="ctr">
              <a:buNone/>
            </a:pPr>
            <a:r>
              <a:rPr lang="en-US" b="1" dirty="0" smtClean="0"/>
              <a:t>Hundreds </a:t>
            </a:r>
            <a:r>
              <a:rPr lang="en-US" b="1" dirty="0"/>
              <a:t>of years ago we didn’t believe in the earth being spherical, so in the </a:t>
            </a:r>
            <a:r>
              <a:rPr lang="en-US" b="1" dirty="0" smtClean="0"/>
              <a:t>future, who says we can’t understand what happened before the Big Bang? </a:t>
            </a:r>
            <a:endParaRPr lang="en-CA" dirty="0"/>
          </a:p>
          <a:p>
            <a:pPr marL="36576" indent="0" algn="ctr">
              <a:buNone/>
            </a:pPr>
            <a:endParaRPr lang="en-US" dirty="0"/>
          </a:p>
        </p:txBody>
      </p:sp>
    </p:spTree>
    <p:extLst>
      <p:ext uri="{BB962C8B-B14F-4D97-AF65-F5344CB8AC3E}">
        <p14:creationId xmlns:p14="http://schemas.microsoft.com/office/powerpoint/2010/main" val="5335008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par>
                          <p:cTn id="21" fill="hold">
                            <p:stCondLst>
                              <p:cond delay="2000"/>
                            </p:stCondLst>
                            <p:childTnLst>
                              <p:par>
                                <p:cTn id="22" presetID="26" presetClass="entr" presetSubtype="0" fill="hold" nodeType="after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wipe(down)">
                                      <p:cBhvr>
                                        <p:cTn id="24" dur="580">
                                          <p:stCondLst>
                                            <p:cond delay="0"/>
                                          </p:stCondLst>
                                        </p:cTn>
                                        <p:tgtEl>
                                          <p:spTgt spid="3">
                                            <p:txEl>
                                              <p:pRg st="1" end="1"/>
                                            </p:txEl>
                                          </p:spTgt>
                                        </p:tgtEl>
                                      </p:cBhvr>
                                    </p:animEffect>
                                    <p:anim calcmode="lin" valueType="num">
                                      <p:cBhvr>
                                        <p:cTn id="25"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0" dur="26">
                                          <p:stCondLst>
                                            <p:cond delay="650"/>
                                          </p:stCondLst>
                                        </p:cTn>
                                        <p:tgtEl>
                                          <p:spTgt spid="3">
                                            <p:txEl>
                                              <p:pRg st="1" end="1"/>
                                            </p:txEl>
                                          </p:spTgt>
                                        </p:tgtEl>
                                      </p:cBhvr>
                                      <p:to x="100000" y="60000"/>
                                    </p:animScale>
                                    <p:animScale>
                                      <p:cBhvr>
                                        <p:cTn id="31" dur="166" decel="50000">
                                          <p:stCondLst>
                                            <p:cond delay="676"/>
                                          </p:stCondLst>
                                        </p:cTn>
                                        <p:tgtEl>
                                          <p:spTgt spid="3">
                                            <p:txEl>
                                              <p:pRg st="1" end="1"/>
                                            </p:txEl>
                                          </p:spTgt>
                                        </p:tgtEl>
                                      </p:cBhvr>
                                      <p:to x="100000" y="100000"/>
                                    </p:animScale>
                                    <p:animScale>
                                      <p:cBhvr>
                                        <p:cTn id="32" dur="26">
                                          <p:stCondLst>
                                            <p:cond delay="1312"/>
                                          </p:stCondLst>
                                        </p:cTn>
                                        <p:tgtEl>
                                          <p:spTgt spid="3">
                                            <p:txEl>
                                              <p:pRg st="1" end="1"/>
                                            </p:txEl>
                                          </p:spTgt>
                                        </p:tgtEl>
                                      </p:cBhvr>
                                      <p:to x="100000" y="80000"/>
                                    </p:animScale>
                                    <p:animScale>
                                      <p:cBhvr>
                                        <p:cTn id="33" dur="166" decel="50000">
                                          <p:stCondLst>
                                            <p:cond delay="1338"/>
                                          </p:stCondLst>
                                        </p:cTn>
                                        <p:tgtEl>
                                          <p:spTgt spid="3">
                                            <p:txEl>
                                              <p:pRg st="1" end="1"/>
                                            </p:txEl>
                                          </p:spTgt>
                                        </p:tgtEl>
                                      </p:cBhvr>
                                      <p:to x="100000" y="100000"/>
                                    </p:animScale>
                                    <p:animScale>
                                      <p:cBhvr>
                                        <p:cTn id="34" dur="26">
                                          <p:stCondLst>
                                            <p:cond delay="1642"/>
                                          </p:stCondLst>
                                        </p:cTn>
                                        <p:tgtEl>
                                          <p:spTgt spid="3">
                                            <p:txEl>
                                              <p:pRg st="1" end="1"/>
                                            </p:txEl>
                                          </p:spTgt>
                                        </p:tgtEl>
                                      </p:cBhvr>
                                      <p:to x="100000" y="90000"/>
                                    </p:animScale>
                                    <p:animScale>
                                      <p:cBhvr>
                                        <p:cTn id="35" dur="166" decel="50000">
                                          <p:stCondLst>
                                            <p:cond delay="1668"/>
                                          </p:stCondLst>
                                        </p:cTn>
                                        <p:tgtEl>
                                          <p:spTgt spid="3">
                                            <p:txEl>
                                              <p:pRg st="1" end="1"/>
                                            </p:txEl>
                                          </p:spTgt>
                                        </p:tgtEl>
                                      </p:cBhvr>
                                      <p:to x="100000" y="100000"/>
                                    </p:animScale>
                                    <p:animScale>
                                      <p:cBhvr>
                                        <p:cTn id="36" dur="26">
                                          <p:stCondLst>
                                            <p:cond delay="1808"/>
                                          </p:stCondLst>
                                        </p:cTn>
                                        <p:tgtEl>
                                          <p:spTgt spid="3">
                                            <p:txEl>
                                              <p:pRg st="1" end="1"/>
                                            </p:txEl>
                                          </p:spTgt>
                                        </p:tgtEl>
                                      </p:cBhvr>
                                      <p:to x="100000" y="95000"/>
                                    </p:animScale>
                                    <p:animScale>
                                      <p:cBhvr>
                                        <p:cTn id="37"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joesk.jpg"/>
          <p:cNvPicPr>
            <a:picLocks noChangeAspect="1"/>
          </p:cNvPicPr>
          <p:nvPr/>
        </p:nvPicPr>
        <p:blipFill>
          <a:blip r:embed="rId2" cstate="print"/>
          <a:stretch>
            <a:fillRect/>
          </a:stretch>
        </p:blipFill>
        <p:spPr>
          <a:xfrm>
            <a:off x="1" y="0"/>
            <a:ext cx="6115110" cy="6858000"/>
          </a:xfrm>
          <a:prstGeom prst="rect">
            <a:avLst/>
          </a:prstGeom>
        </p:spPr>
      </p:pic>
      <p:pic>
        <p:nvPicPr>
          <p:cNvPr id="5" name="Picture 4" descr="176.JPG"/>
          <p:cNvPicPr>
            <a:picLocks noChangeAspect="1"/>
          </p:cNvPicPr>
          <p:nvPr/>
        </p:nvPicPr>
        <p:blipFill>
          <a:blip r:embed="rId3" cstate="print"/>
          <a:stretch>
            <a:fillRect/>
          </a:stretch>
        </p:blipFill>
        <p:spPr>
          <a:xfrm>
            <a:off x="6091590" y="0"/>
            <a:ext cx="6100410" cy="6858000"/>
          </a:xfrm>
          <a:prstGeom prst="rect">
            <a:avLst/>
          </a:prstGeom>
        </p:spPr>
      </p:pic>
      <p:sp>
        <p:nvSpPr>
          <p:cNvPr id="2" name="Title 1"/>
          <p:cNvSpPr>
            <a:spLocks noGrp="1"/>
          </p:cNvSpPr>
          <p:nvPr>
            <p:ph type="title"/>
          </p:nvPr>
        </p:nvSpPr>
        <p:spPr>
          <a:xfrm>
            <a:off x="609600" y="289628"/>
            <a:ext cx="9956800" cy="1143000"/>
          </a:xfrm>
        </p:spPr>
        <p:txBody>
          <a:bodyPr>
            <a:scene3d>
              <a:camera prst="perspectiveRelaxedModerately"/>
              <a:lightRig rig="threePt" dir="t"/>
            </a:scene3d>
            <a:sp3d extrusionH="57150">
              <a:bevelT w="38100" h="38100" prst="angle"/>
            </a:sp3d>
          </a:bodyPr>
          <a:lstStyle/>
          <a:p>
            <a:r>
              <a:rPr lang="en-US" dirty="0" smtClean="0">
                <a:ln>
                  <a:solidFill>
                    <a:srgbClr val="7030A0"/>
                  </a:solidFill>
                </a:ln>
                <a:solidFill>
                  <a:srgbClr val="FF0000"/>
                </a:solidFill>
                <a:effectLst>
                  <a:reflection blurRad="6350" stA="60000" endA="900" endPos="58000" dir="5400000" sy="-100000" algn="bl" rotWithShape="0"/>
                </a:effectLst>
              </a:rPr>
              <a:t>Joe’s Opinion: </a:t>
            </a:r>
            <a:endParaRPr lang="en-US" dirty="0">
              <a:ln>
                <a:solidFill>
                  <a:srgbClr val="7030A0"/>
                </a:solidFill>
              </a:ln>
              <a:solidFill>
                <a:srgbClr val="FF0000"/>
              </a:solidFill>
              <a:effectLst>
                <a:reflection blurRad="6350" stA="60000" endA="900" endPos="58000" dir="5400000" sy="-100000" algn="bl" rotWithShape="0"/>
              </a:effectLst>
            </a:endParaRPr>
          </a:p>
        </p:txBody>
      </p:sp>
      <p:sp>
        <p:nvSpPr>
          <p:cNvPr id="3" name="Content Placeholder 2"/>
          <p:cNvSpPr>
            <a:spLocks noGrp="1"/>
          </p:cNvSpPr>
          <p:nvPr>
            <p:ph idx="1"/>
          </p:nvPr>
        </p:nvSpPr>
        <p:spPr/>
        <p:txBody>
          <a:bodyPr/>
          <a:lstStyle/>
          <a:p>
            <a:pPr marL="36576" indent="0">
              <a:buNone/>
            </a:pPr>
            <a:r>
              <a:rPr lang="en-US" dirty="0" smtClean="0"/>
              <a:t>My opinion is that the universe lives on a loop; one universe grows to its full potential. Then, before the end of time, we recreate humanity by causing another big bang. Once our new universe grows to its full potential, the loop continues. So instead of parallel universes, there are loop universes. </a:t>
            </a:r>
            <a:endParaRPr lang="en-US" dirty="0"/>
          </a:p>
        </p:txBody>
      </p:sp>
    </p:spTree>
    <p:extLst>
      <p:ext uri="{BB962C8B-B14F-4D97-AF65-F5344CB8AC3E}">
        <p14:creationId xmlns:p14="http://schemas.microsoft.com/office/powerpoint/2010/main" val="41048849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michigandogbitelawyer.org/wp-content/uploads/2013/07/dog-barking-00134252.jpg"/>
          <p:cNvPicPr>
            <a:picLocks noChangeAspect="1" noChangeArrowheads="1"/>
          </p:cNvPicPr>
          <p:nvPr/>
        </p:nvPicPr>
        <p:blipFill>
          <a:blip r:embed="rId2" cstate="print"/>
          <a:srcRect/>
          <a:stretch>
            <a:fillRect/>
          </a:stretch>
        </p:blipFill>
        <p:spPr bwMode="auto">
          <a:xfrm>
            <a:off x="0" y="0"/>
            <a:ext cx="12192000" cy="6858000"/>
          </a:xfrm>
          <a:prstGeom prst="rect">
            <a:avLst/>
          </a:prstGeom>
          <a:noFill/>
        </p:spPr>
      </p:pic>
      <p:pic>
        <p:nvPicPr>
          <p:cNvPr id="4" name="Picture 3" descr="Photo on 2015-05-29 at 9.35 A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512455" cy="6858000"/>
          </a:xfrm>
          <a:prstGeom prst="rect">
            <a:avLst/>
          </a:prstGeom>
        </p:spPr>
      </p:pic>
      <p:sp>
        <p:nvSpPr>
          <p:cNvPr id="2" name="Title 1"/>
          <p:cNvSpPr>
            <a:spLocks noGrp="1"/>
          </p:cNvSpPr>
          <p:nvPr>
            <p:ph type="title"/>
          </p:nvPr>
        </p:nvSpPr>
        <p:spPr/>
        <p:txBody>
          <a:bodyPr>
            <a:prstTxWarp prst="textWave2">
              <a:avLst/>
            </a:prstTxWarp>
            <a:scene3d>
              <a:camera prst="orthographicFront"/>
              <a:lightRig rig="threePt" dir="t"/>
            </a:scene3d>
            <a:sp3d extrusionH="57150">
              <a:bevelT w="38100" h="38100" prst="angle"/>
            </a:sp3d>
          </a:bodyPr>
          <a:lstStyle/>
          <a:p>
            <a:r>
              <a:rPr lang="en-US" dirty="0" smtClean="0">
                <a:ln>
                  <a:solidFill>
                    <a:srgbClr val="7030A0"/>
                  </a:solidFill>
                </a:ln>
                <a:solidFill>
                  <a:srgbClr val="92D050"/>
                </a:solidFill>
              </a:rPr>
              <a:t>Jessica’s opinion: </a:t>
            </a:r>
            <a:endParaRPr lang="en-US" dirty="0">
              <a:ln>
                <a:solidFill>
                  <a:srgbClr val="7030A0"/>
                </a:solidFill>
              </a:ln>
              <a:solidFill>
                <a:srgbClr val="92D050"/>
              </a:solidFill>
            </a:endParaRPr>
          </a:p>
        </p:txBody>
      </p:sp>
      <p:sp>
        <p:nvSpPr>
          <p:cNvPr id="3" name="Content Placeholder 2"/>
          <p:cNvSpPr>
            <a:spLocks noGrp="1"/>
          </p:cNvSpPr>
          <p:nvPr>
            <p:ph idx="1"/>
          </p:nvPr>
        </p:nvSpPr>
        <p:spPr>
          <a:xfrm>
            <a:off x="579620" y="1615191"/>
            <a:ext cx="9956800" cy="4525963"/>
          </a:xfrm>
        </p:spPr>
        <p:txBody>
          <a:bodyPr>
            <a:normAutofit/>
          </a:bodyPr>
          <a:lstStyle/>
          <a:p>
            <a:r>
              <a:rPr lang="en-US" b="1" dirty="0">
                <a:solidFill>
                  <a:srgbClr val="00FFFF"/>
                </a:solidFill>
              </a:rPr>
              <a:t>My opinion is that whatever was before the Big Bang was somewhat like mold. When you think about it, the earth is made up of rocks, plants, and more. Now zoom into moss, moss can grow and resembles mold. Well my thoughts are that a whole bunch of particles and bacteria all contracted together, and this made something grow over time. This is a very slow process but I would say that it grew to the size of a small rock, and then when the pressure was high enough and there were enough of these shapes, the Big Bang occurred. </a:t>
            </a:r>
            <a:endParaRPr lang="en-US" dirty="0">
              <a:solidFill>
                <a:srgbClr val="00FFFF"/>
              </a:solidFill>
            </a:endParaRPr>
          </a:p>
        </p:txBody>
      </p:sp>
    </p:spTree>
    <p:extLst>
      <p:ext uri="{BB962C8B-B14F-4D97-AF65-F5344CB8AC3E}">
        <p14:creationId xmlns:p14="http://schemas.microsoft.com/office/powerpoint/2010/main" val="5572384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godandsoul.files.wordpress.com/2012/01/bigbang1.jpg"/>
          <p:cNvPicPr>
            <a:picLocks noChangeAspect="1" noChangeArrowheads="1"/>
          </p:cNvPicPr>
          <p:nvPr/>
        </p:nvPicPr>
        <p:blipFill>
          <a:blip r:embed="rId2" cstate="print"/>
          <a:srcRect/>
          <a:stretch>
            <a:fillRect/>
          </a:stretch>
        </p:blipFill>
        <p:spPr bwMode="auto">
          <a:xfrm>
            <a:off x="0" y="0"/>
            <a:ext cx="12192000" cy="6855152"/>
          </a:xfrm>
          <a:prstGeom prst="rect">
            <a:avLst/>
          </a:prstGeom>
          <a:noFill/>
        </p:spPr>
      </p:pic>
      <p:sp>
        <p:nvSpPr>
          <p:cNvPr id="2" name="Title 1"/>
          <p:cNvSpPr>
            <a:spLocks noGrp="1"/>
          </p:cNvSpPr>
          <p:nvPr>
            <p:ph type="title"/>
          </p:nvPr>
        </p:nvSpPr>
        <p:spPr/>
        <p:txBody>
          <a:bodyPr/>
          <a:lstStyle/>
          <a:p>
            <a:r>
              <a:rPr lang="en-US" dirty="0" smtClean="0"/>
              <a:t>What’s Your Opinion?</a:t>
            </a:r>
            <a:endParaRPr lang="en-US" dirty="0"/>
          </a:p>
        </p:txBody>
      </p:sp>
      <p:sp>
        <p:nvSpPr>
          <p:cNvPr id="3" name="Content Placeholder 2"/>
          <p:cNvSpPr>
            <a:spLocks noGrp="1"/>
          </p:cNvSpPr>
          <p:nvPr>
            <p:ph idx="1"/>
          </p:nvPr>
        </p:nvSpPr>
        <p:spPr/>
        <p:txBody>
          <a:bodyPr/>
          <a:lstStyle/>
          <a:p>
            <a:pPr marL="36576" indent="0">
              <a:buNone/>
            </a:pPr>
            <a:r>
              <a:rPr lang="en-US" dirty="0" smtClean="0"/>
              <a:t>Here’s a short video to recap what you learned: </a:t>
            </a:r>
          </a:p>
          <a:p>
            <a:pPr marL="36576" indent="0">
              <a:buNone/>
            </a:pPr>
            <a:r>
              <a:rPr lang="en-US" dirty="0">
                <a:hlinkClick r:id="rId3"/>
              </a:rPr>
              <a:t>http://www.deepastronomy.com/what-caused-the-big-bang.html</a:t>
            </a:r>
            <a:endParaRPr lang="en-US" dirty="0"/>
          </a:p>
          <a:p>
            <a:pPr marL="36576" indent="0">
              <a:buNone/>
            </a:pPr>
            <a:endParaRPr lang="en-US" dirty="0" smtClean="0"/>
          </a:p>
          <a:p>
            <a:pPr marL="36576" indent="0">
              <a:buNone/>
            </a:pPr>
            <a:endParaRPr lang="en-US" dirty="0"/>
          </a:p>
        </p:txBody>
      </p:sp>
    </p:spTree>
    <p:extLst>
      <p:ext uri="{BB962C8B-B14F-4D97-AF65-F5344CB8AC3E}">
        <p14:creationId xmlns:p14="http://schemas.microsoft.com/office/powerpoint/2010/main" val="308463886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99hdwallpaper.com/space/wallpapers/deep-space-wallpaper.jpg"/>
          <p:cNvPicPr>
            <a:picLocks noChangeAspect="1" noChangeArrowheads="1"/>
          </p:cNvPicPr>
          <p:nvPr/>
        </p:nvPicPr>
        <p:blipFill>
          <a:blip r:embed="rId2" cstate="print"/>
          <a:srcRect/>
          <a:stretch>
            <a:fillRect/>
          </a:stretch>
        </p:blipFill>
        <p:spPr bwMode="auto">
          <a:xfrm>
            <a:off x="0" y="0"/>
            <a:ext cx="12192000" cy="6858000"/>
          </a:xfrm>
          <a:prstGeom prst="rect">
            <a:avLst/>
          </a:prstGeom>
          <a:noFill/>
        </p:spPr>
      </p:pic>
      <p:sp>
        <p:nvSpPr>
          <p:cNvPr id="4" name="Title 3"/>
          <p:cNvSpPr>
            <a:spLocks noGrp="1"/>
          </p:cNvSpPr>
          <p:nvPr>
            <p:ph type="title"/>
          </p:nvPr>
        </p:nvSpPr>
        <p:spPr>
          <a:xfrm>
            <a:off x="580066" y="2785238"/>
            <a:ext cx="9956800" cy="1143000"/>
          </a:xfrm>
        </p:spPr>
        <p:txBody>
          <a:bodyPr>
            <a:noAutofit/>
            <a:scene3d>
              <a:camera prst="perspectiveRelaxed"/>
              <a:lightRig rig="soft" dir="tl">
                <a:rot lat="0" lon="0" rev="0"/>
              </a:lightRig>
            </a:scene3d>
            <a:sp3d extrusionH="57150" contourW="25400" prstMaterial="matte">
              <a:bevelT w="25400" h="55880" prst="convex"/>
              <a:contourClr>
                <a:schemeClr val="accent2">
                  <a:tint val="20000"/>
                </a:schemeClr>
              </a:contourClr>
            </a:sp3d>
          </a:bodyPr>
          <a:lstStyle/>
          <a:p>
            <a:pPr algn="ctr"/>
            <a:r>
              <a:rPr lang="en-US" sz="23900" b="1" spc="50" dirty="0" smtClean="0">
                <a:ln w="11430"/>
                <a:solidFill>
                  <a:srgbClr val="30FF48"/>
                </a:solidFill>
                <a:effectLst>
                  <a:glow rad="228600">
                    <a:schemeClr val="accent2">
                      <a:satMod val="175000"/>
                      <a:alpha val="40000"/>
                    </a:schemeClr>
                  </a:glow>
                  <a:outerShdw blurRad="75057" dist="38100" dir="5400000" sy="-20000" rotWithShape="0">
                    <a:prstClr val="black">
                      <a:alpha val="25000"/>
                    </a:prstClr>
                  </a:outerShdw>
                </a:effectLst>
              </a:rPr>
              <a:t>The End. </a:t>
            </a:r>
            <a:endParaRPr lang="en-US" sz="23900" b="1" spc="50" dirty="0">
              <a:ln w="11430"/>
              <a:solidFill>
                <a:srgbClr val="30FF48"/>
              </a:solidFill>
              <a:effectLst>
                <a:glow rad="228600">
                  <a:schemeClr val="accent2">
                    <a:satMod val="175000"/>
                    <a:alpha val="40000"/>
                  </a:schemeClr>
                </a:glow>
                <a:outerShdw blurRad="75057" dist="38100" dir="5400000" sy="-20000" rotWithShape="0">
                  <a:prstClr val="black">
                    <a:alpha val="25000"/>
                  </a:prstClr>
                </a:outerShdw>
              </a:effectLst>
            </a:endParaRPr>
          </a:p>
        </p:txBody>
      </p:sp>
    </p:spTree>
    <p:extLst>
      <p:ext uri="{BB962C8B-B14F-4D97-AF65-F5344CB8AC3E}">
        <p14:creationId xmlns:p14="http://schemas.microsoft.com/office/powerpoint/2010/main" val="289397610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ebula Wallpaper, carina, ngc 3372, stars, universe.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2" name="Title 1"/>
          <p:cNvSpPr>
            <a:spLocks noGrp="1"/>
          </p:cNvSpPr>
          <p:nvPr>
            <p:ph type="title"/>
          </p:nvPr>
        </p:nvSpPr>
        <p:spPr>
          <a:xfrm>
            <a:off x="609600" y="457201"/>
            <a:ext cx="9956800" cy="1143000"/>
          </a:xfrm>
        </p:spPr>
        <p:txBody>
          <a:bodyPr>
            <a:normAutofit fontScale="90000"/>
            <a:scene3d>
              <a:camera prst="perspectiveRelaxedModerately"/>
              <a:lightRig rig="threePt" dir="t"/>
            </a:scene3d>
            <a:sp3d extrusionH="57150">
              <a:bevelT w="38100" h="38100" prst="angle"/>
            </a:sp3d>
          </a:bodyPr>
          <a:lstStyle/>
          <a:p>
            <a:r>
              <a:rPr lang="en-US" sz="4800" b="1" dirty="0">
                <a:ln/>
                <a:solidFill>
                  <a:schemeClr val="accent4"/>
                </a:solidFill>
                <a:effectLst>
                  <a:glow rad="228600">
                    <a:schemeClr val="accent4">
                      <a:satMod val="175000"/>
                      <a:alpha val="40000"/>
                    </a:schemeClr>
                  </a:glow>
                  <a:reflection blurRad="6350" stA="55000" endA="50" endPos="85000" dist="60007" dir="5400000" sy="-100000" algn="bl" rotWithShape="0"/>
                </a:effectLst>
              </a:rPr>
              <a:t/>
            </a:r>
            <a:br>
              <a:rPr lang="en-US" sz="4800" b="1" dirty="0">
                <a:ln/>
                <a:solidFill>
                  <a:schemeClr val="accent4"/>
                </a:solidFill>
                <a:effectLst>
                  <a:glow rad="228600">
                    <a:schemeClr val="accent4">
                      <a:satMod val="175000"/>
                      <a:alpha val="40000"/>
                    </a:schemeClr>
                  </a:glow>
                  <a:reflection blurRad="6350" stA="55000" endA="50" endPos="85000" dist="60007" dir="5400000" sy="-100000" algn="bl" rotWithShape="0"/>
                </a:effectLst>
              </a:rPr>
            </a:br>
            <a:r>
              <a:rPr lang="en-US" sz="6700" b="1" dirty="0">
                <a:ln w="12700">
                  <a:solidFill>
                    <a:srgbClr val="002060"/>
                  </a:solidFill>
                  <a:prstDash val="solid"/>
                </a:ln>
                <a:solidFill>
                  <a:srgbClr val="FF0000"/>
                </a:solidFill>
                <a:effectLst>
                  <a:glow rad="228600">
                    <a:schemeClr val="accent4">
                      <a:satMod val="175000"/>
                      <a:alpha val="40000"/>
                    </a:schemeClr>
                  </a:glow>
                  <a:outerShdw dist="38100" dir="2640000" algn="bl" rotWithShape="0">
                    <a:schemeClr val="tx2">
                      <a:lumMod val="75000"/>
                    </a:schemeClr>
                  </a:outerShdw>
                  <a:reflection blurRad="6350" stA="55000" endA="50" endPos="85000" dist="60007" dir="5400000" sy="-100000" algn="bl" rotWithShape="0"/>
                </a:effectLst>
              </a:rPr>
              <a:t>Introduction: </a:t>
            </a:r>
            <a:r>
              <a:rPr lang="en-US" sz="4800" b="1" dirty="0">
                <a:ln w="12700">
                  <a:solidFill>
                    <a:schemeClr val="tx2">
                      <a:lumMod val="75000"/>
                    </a:schemeClr>
                  </a:solidFill>
                  <a:prstDash val="solid"/>
                </a:ln>
                <a:pattFill prst="dkUpDiag">
                  <a:fgClr>
                    <a:schemeClr val="tx2"/>
                  </a:fgClr>
                  <a:bgClr>
                    <a:schemeClr val="tx2">
                      <a:lumMod val="20000"/>
                      <a:lumOff val="80000"/>
                    </a:schemeClr>
                  </a:bgClr>
                </a:pattFill>
                <a:effectLst>
                  <a:glow rad="228600">
                    <a:schemeClr val="accent4">
                      <a:satMod val="175000"/>
                      <a:alpha val="40000"/>
                    </a:schemeClr>
                  </a:glow>
                  <a:outerShdw dist="38100" dir="2640000" algn="bl" rotWithShape="0">
                    <a:schemeClr val="tx2">
                      <a:lumMod val="75000"/>
                    </a:schemeClr>
                  </a:outerShdw>
                  <a:reflection blurRad="6350" stA="55000" endA="50" endPos="85000" dist="60007" dir="5400000" sy="-100000" algn="bl" rotWithShape="0"/>
                </a:effectLst>
              </a:rPr>
              <a:t/>
            </a:r>
            <a:br>
              <a:rPr lang="en-US" sz="4800" b="1" dirty="0">
                <a:ln w="12700">
                  <a:solidFill>
                    <a:schemeClr val="tx2">
                      <a:lumMod val="75000"/>
                    </a:schemeClr>
                  </a:solidFill>
                  <a:prstDash val="solid"/>
                </a:ln>
                <a:pattFill prst="dkUpDiag">
                  <a:fgClr>
                    <a:schemeClr val="tx2"/>
                  </a:fgClr>
                  <a:bgClr>
                    <a:schemeClr val="tx2">
                      <a:lumMod val="20000"/>
                      <a:lumOff val="80000"/>
                    </a:schemeClr>
                  </a:bgClr>
                </a:pattFill>
                <a:effectLst>
                  <a:glow rad="228600">
                    <a:schemeClr val="accent4">
                      <a:satMod val="175000"/>
                      <a:alpha val="40000"/>
                    </a:schemeClr>
                  </a:glow>
                  <a:outerShdw dist="38100" dir="2640000" algn="bl" rotWithShape="0">
                    <a:schemeClr val="tx2">
                      <a:lumMod val="75000"/>
                    </a:schemeClr>
                  </a:outerShdw>
                  <a:reflection blurRad="6350" stA="55000" endA="50" endPos="85000" dist="60007" dir="5400000" sy="-100000" algn="bl" rotWithShape="0"/>
                </a:effectLst>
              </a:rPr>
            </a:br>
            <a:endParaRPr lang="en-US" dirty="0">
              <a:solidFill>
                <a:srgbClr val="FDFDFD"/>
              </a:solidFill>
              <a:effectLst>
                <a:glow rad="228600">
                  <a:schemeClr val="accent4">
                    <a:satMod val="175000"/>
                    <a:alpha val="40000"/>
                  </a:schemeClr>
                </a:glow>
                <a:outerShdw dist="38100" dir="2640000" algn="bl" rotWithShape="0">
                  <a:schemeClr val="tx2">
                    <a:lumMod val="75000"/>
                  </a:schemeClr>
                </a:outerShdw>
                <a:reflection blurRad="6350" stA="55000" endA="50" endPos="85000" dist="60007" dir="5400000" sy="-100000" algn="bl" rotWithShape="0"/>
              </a:effectLst>
            </a:endParaRPr>
          </a:p>
        </p:txBody>
      </p:sp>
      <p:sp>
        <p:nvSpPr>
          <p:cNvPr id="3" name="Content Placeholder 2"/>
          <p:cNvSpPr>
            <a:spLocks noGrp="1"/>
          </p:cNvSpPr>
          <p:nvPr>
            <p:ph idx="1"/>
          </p:nvPr>
        </p:nvSpPr>
        <p:spPr>
          <a:xfrm>
            <a:off x="688978" y="2148840"/>
            <a:ext cx="10972800" cy="4709160"/>
          </a:xfrm>
          <a:scene3d>
            <a:camera prst="orthographicFront"/>
            <a:lightRig rig="threePt" dir="t"/>
          </a:scene3d>
          <a:sp3d>
            <a:bevelT prst="angle"/>
          </a:sp3d>
        </p:spPr>
        <p:txBody>
          <a:bodyPr/>
          <a:lstStyle/>
          <a:p>
            <a:pPr marL="36576" indent="0">
              <a:buNone/>
            </a:pPr>
            <a:r>
              <a:rPr lang="en-US" dirty="0" smtClean="0">
                <a:ln>
                  <a:solidFill>
                    <a:srgbClr val="0070C0"/>
                  </a:solidFill>
                </a:ln>
                <a:solidFill>
                  <a:srgbClr val="00B0F0"/>
                </a:solidFill>
              </a:rPr>
              <a:t>I'm sure you’ve all asked your parents at least once “What happened before the earth? And before that? Before that?” Etc., and much to your dismay, they never were able to answer. Now as curious as we still are, the answer to that question is too far out of our time to understand. However, we would like to go over some of the theories as to what happened before the Big Bang. </a:t>
            </a:r>
            <a:endParaRPr lang="en-US" dirty="0">
              <a:ln>
                <a:solidFill>
                  <a:srgbClr val="0070C0"/>
                </a:solidFill>
              </a:ln>
              <a:solidFill>
                <a:srgbClr val="00B0F0"/>
              </a:solidFill>
            </a:endParaRPr>
          </a:p>
        </p:txBody>
      </p:sp>
    </p:spTree>
    <p:extLst>
      <p:ext uri="{BB962C8B-B14F-4D97-AF65-F5344CB8AC3E}">
        <p14:creationId xmlns:p14="http://schemas.microsoft.com/office/powerpoint/2010/main" val="4208199145"/>
      </p:ext>
    </p:extLst>
  </p:cSld>
  <p:clrMapOvr>
    <a:masterClrMapping/>
  </p:clrMapOvr>
  <p:transition xmlns:p14="http://schemas.microsoft.com/office/powerpoint/2010/main">
    <p:newsflash/>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1100"/>
                            </p:stCondLst>
                            <p:childTnLst>
                              <p:par>
                                <p:cTn id="13" presetID="29" presetClass="entr" presetSubtype="0" fill="hold"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7"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stretch>
            <a:fillRect/>
          </a:stretch>
        </p:blipFill>
        <p:spPr>
          <a:xfrm>
            <a:off x="0" y="3048"/>
            <a:ext cx="12192000" cy="6854952"/>
          </a:xfrm>
          <a:prstGeom prst="rect">
            <a:avLst/>
          </a:prstGeom>
        </p:spPr>
      </p:pic>
      <p:sp>
        <p:nvSpPr>
          <p:cNvPr id="2" name="Title 1"/>
          <p:cNvSpPr>
            <a:spLocks noGrp="1"/>
          </p:cNvSpPr>
          <p:nvPr>
            <p:ph type="title"/>
          </p:nvPr>
        </p:nvSpPr>
        <p:spPr/>
        <p:txBody>
          <a:bodyPr>
            <a:scene3d>
              <a:camera prst="perspectiveRelaxedModerately"/>
              <a:lightRig rig="threePt" dir="t"/>
            </a:scene3d>
            <a:sp3d extrusionH="57150">
              <a:bevelT w="38100" h="38100" prst="angle"/>
            </a:sp3d>
          </a:bodyPr>
          <a:lstStyle/>
          <a:p>
            <a:r>
              <a:rPr lang="en-US" dirty="0" smtClean="0">
                <a:ln>
                  <a:solidFill>
                    <a:srgbClr val="7030A0"/>
                  </a:solidFill>
                </a:ln>
                <a:solidFill>
                  <a:srgbClr val="FFFF00"/>
                </a:solidFill>
                <a:effectLst>
                  <a:glow rad="101600">
                    <a:schemeClr val="accent2">
                      <a:satMod val="175000"/>
                      <a:alpha val="40000"/>
                    </a:schemeClr>
                  </a:glow>
                  <a:reflection blurRad="6350" stA="55000" endA="50" endPos="85000" dist="60007" dir="5400000" sy="-100000" algn="bl" rotWithShape="0"/>
                </a:effectLst>
              </a:rPr>
              <a:t>Definition of God:</a:t>
            </a:r>
            <a:endParaRPr lang="en-US" dirty="0">
              <a:ln>
                <a:solidFill>
                  <a:srgbClr val="7030A0"/>
                </a:solidFill>
              </a:ln>
              <a:solidFill>
                <a:srgbClr val="FFFF00"/>
              </a:solidFill>
              <a:effectLst>
                <a:glow rad="101600">
                  <a:schemeClr val="accent2">
                    <a:satMod val="175000"/>
                    <a:alpha val="40000"/>
                  </a:schemeClr>
                </a:glow>
                <a:reflection blurRad="6350" stA="55000" endA="50" endPos="85000" dist="60007" dir="5400000" sy="-100000" algn="bl" rotWithShape="0"/>
              </a:effectLst>
            </a:endParaRPr>
          </a:p>
        </p:txBody>
      </p:sp>
      <p:sp>
        <p:nvSpPr>
          <p:cNvPr id="3" name="Content Placeholder 2"/>
          <p:cNvSpPr>
            <a:spLocks noGrp="1"/>
          </p:cNvSpPr>
          <p:nvPr>
            <p:ph idx="1"/>
          </p:nvPr>
        </p:nvSpPr>
        <p:spPr/>
        <p:txBody>
          <a:bodyPr/>
          <a:lstStyle/>
          <a:p>
            <a:r>
              <a:rPr lang="en-US" b="1" dirty="0">
                <a:solidFill>
                  <a:srgbClr val="FF0000"/>
                </a:solidFill>
              </a:rPr>
              <a:t>A</a:t>
            </a:r>
            <a:r>
              <a:rPr lang="en-US" b="1" dirty="0" smtClean="0">
                <a:solidFill>
                  <a:srgbClr val="FF0000"/>
                </a:solidFill>
              </a:rPr>
              <a:t> creator </a:t>
            </a:r>
            <a:r>
              <a:rPr lang="en-US" b="1" dirty="0">
                <a:solidFill>
                  <a:srgbClr val="FF0000"/>
                </a:solidFill>
              </a:rPr>
              <a:t>of immortality, thought to be another theory of what created the Big Bang. </a:t>
            </a:r>
            <a:r>
              <a:rPr lang="en-US" b="1" dirty="0" smtClean="0">
                <a:solidFill>
                  <a:srgbClr val="FF0000"/>
                </a:solidFill>
              </a:rPr>
              <a:t>Many believe God is the reason that many things happen, others, not so much. </a:t>
            </a:r>
            <a:endParaRPr lang="en-US" dirty="0">
              <a:solidFill>
                <a:srgbClr val="FF0000"/>
              </a:solidFill>
            </a:endParaRPr>
          </a:p>
        </p:txBody>
      </p:sp>
    </p:spTree>
    <p:extLst>
      <p:ext uri="{BB962C8B-B14F-4D97-AF65-F5344CB8AC3E}">
        <p14:creationId xmlns:p14="http://schemas.microsoft.com/office/powerpoint/2010/main" val="1820092053"/>
      </p:ext>
    </p:extLst>
  </p:cSld>
  <p:clrMapOvr>
    <a:masterClrMapping/>
  </p:clrMapOvr>
  <p:transition xmlns:p14="http://schemas.microsoft.com/office/powerpoint/2010/main">
    <p:wedg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34"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from="(-#ppt_w/2)" to="(#ppt_x)" calcmode="lin" valueType="num">
                                      <p:cBhvr>
                                        <p:cTn id="12" dur="1200" fill="hold">
                                          <p:stCondLst>
                                            <p:cond delay="0"/>
                                          </p:stCondLst>
                                        </p:cTn>
                                        <p:tgtEl>
                                          <p:spTgt spid="3">
                                            <p:txEl>
                                              <p:pRg st="0" end="0"/>
                                            </p:txEl>
                                          </p:spTgt>
                                        </p:tgtEl>
                                        <p:attrNameLst>
                                          <p:attrName>ppt_x</p:attrName>
                                        </p:attrNameLst>
                                      </p:cBhvr>
                                    </p:anim>
                                    <p:anim from="0" to="-1.0" calcmode="lin" valueType="num">
                                      <p:cBhvr>
                                        <p:cTn id="13" dur="400" decel="50000" autoRev="1" fill="hold">
                                          <p:stCondLst>
                                            <p:cond delay="1200"/>
                                          </p:stCondLst>
                                        </p:cTn>
                                        <p:tgtEl>
                                          <p:spTgt spid="3">
                                            <p:txEl>
                                              <p:pRg st="0" end="0"/>
                                            </p:txEl>
                                          </p:spTgt>
                                        </p:tgtEl>
                                        <p:attrNameLst>
                                          <p:attrName>xshear</p:attrName>
                                        </p:attrNameLst>
                                      </p:cBhvr>
                                    </p:anim>
                                    <p:animScale>
                                      <p:cBhvr>
                                        <p:cTn id="14" dur="400" decel="100000" autoRev="1" fill="hold">
                                          <p:stCondLst>
                                            <p:cond delay="1200"/>
                                          </p:stCondLst>
                                        </p:cTn>
                                        <p:tgtEl>
                                          <p:spTgt spid="3">
                                            <p:txEl>
                                              <p:pRg st="0" end="0"/>
                                            </p:txEl>
                                          </p:spTgt>
                                        </p:tgtEl>
                                      </p:cBhvr>
                                      <p:from x="100000" y="100000"/>
                                      <p:to x="80000" y="100000"/>
                                    </p:animScale>
                                    <p:anim by="(#ppt_h/3+#ppt_w*0.1)" calcmode="lin" valueType="num">
                                      <p:cBhvr additive="sum">
                                        <p:cTn id="15" dur="400" decel="100000" autoRev="1" fill="hold">
                                          <p:stCondLst>
                                            <p:cond delay="1200"/>
                                          </p:stCondLst>
                                        </p:cTn>
                                        <p:tgtEl>
                                          <p:spTgt spid="3">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www.egymbb.sk/vesmir/assets/string-theory-2.jpg"/>
          <p:cNvPicPr>
            <a:picLocks noChangeAspect="1" noChangeArrowheads="1"/>
          </p:cNvPicPr>
          <p:nvPr/>
        </p:nvPicPr>
        <p:blipFill>
          <a:blip r:embed="rId2" cstate="print"/>
          <a:srcRect/>
          <a:stretch>
            <a:fillRect/>
          </a:stretch>
        </p:blipFill>
        <p:spPr bwMode="auto">
          <a:xfrm>
            <a:off x="0" y="0"/>
            <a:ext cx="12192000" cy="6858000"/>
          </a:xfrm>
          <a:prstGeom prst="rect">
            <a:avLst/>
          </a:prstGeom>
          <a:noFill/>
        </p:spPr>
      </p:pic>
      <p:sp>
        <p:nvSpPr>
          <p:cNvPr id="2" name="Title 1"/>
          <p:cNvSpPr>
            <a:spLocks noGrp="1"/>
          </p:cNvSpPr>
          <p:nvPr>
            <p:ph type="title"/>
          </p:nvPr>
        </p:nvSpPr>
        <p:spPr/>
        <p:txBody>
          <a:bodyPr>
            <a:scene3d>
              <a:camera prst="perspectiveRelaxedModerately"/>
              <a:lightRig rig="threePt" dir="t"/>
            </a:scene3d>
            <a:sp3d extrusionH="57150">
              <a:bevelT w="38100" h="38100" prst="angle"/>
            </a:sp3d>
          </a:bodyPr>
          <a:lstStyle/>
          <a:p>
            <a:r>
              <a:rPr lang="en-US" dirty="0" smtClean="0">
                <a:ln>
                  <a:solidFill>
                    <a:srgbClr val="00B0F0"/>
                  </a:solidFill>
                </a:ln>
                <a:solidFill>
                  <a:srgbClr val="7030A0"/>
                </a:solidFill>
                <a:effectLst>
                  <a:glow rad="63500">
                    <a:schemeClr val="accent1">
                      <a:satMod val="175000"/>
                      <a:alpha val="40000"/>
                    </a:schemeClr>
                  </a:glow>
                  <a:reflection blurRad="6350" stA="55000" endA="50" endPos="85000" dist="60007" dir="5400000" sy="-100000" algn="bl" rotWithShape="0"/>
                </a:effectLst>
              </a:rPr>
              <a:t>Definition of Theory:</a:t>
            </a:r>
            <a:endParaRPr lang="en-US" dirty="0">
              <a:ln>
                <a:solidFill>
                  <a:srgbClr val="00B0F0"/>
                </a:solidFill>
              </a:ln>
              <a:solidFill>
                <a:srgbClr val="7030A0"/>
              </a:solidFill>
              <a:effectLst>
                <a:glow rad="63500">
                  <a:schemeClr val="accent1">
                    <a:satMod val="175000"/>
                    <a:alpha val="40000"/>
                  </a:schemeClr>
                </a:glow>
                <a:reflection blurRad="6350" stA="55000" endA="50" endPos="85000" dist="60007" dir="5400000" sy="-100000" algn="bl" rotWithShape="0"/>
              </a:effectLst>
            </a:endParaRPr>
          </a:p>
        </p:txBody>
      </p:sp>
      <p:sp>
        <p:nvSpPr>
          <p:cNvPr id="3" name="Content Placeholder 2"/>
          <p:cNvSpPr>
            <a:spLocks noGrp="1"/>
          </p:cNvSpPr>
          <p:nvPr>
            <p:ph idx="1"/>
          </p:nvPr>
        </p:nvSpPr>
        <p:spPr/>
        <p:txBody>
          <a:bodyPr/>
          <a:lstStyle/>
          <a:p>
            <a:r>
              <a:rPr lang="en-US" b="1" dirty="0">
                <a:solidFill>
                  <a:srgbClr val="0070C0"/>
                </a:solidFill>
              </a:rPr>
              <a:t>M</a:t>
            </a:r>
            <a:r>
              <a:rPr lang="en-US" b="1" dirty="0" smtClean="0">
                <a:solidFill>
                  <a:srgbClr val="0070C0"/>
                </a:solidFill>
              </a:rPr>
              <a:t>uch </a:t>
            </a:r>
            <a:r>
              <a:rPr lang="en-US" b="1" dirty="0">
                <a:solidFill>
                  <a:srgbClr val="0070C0"/>
                </a:solidFill>
              </a:rPr>
              <a:t>like a prediction, used for inferring.</a:t>
            </a:r>
            <a:r>
              <a:rPr lang="en-CA" dirty="0">
                <a:solidFill>
                  <a:srgbClr val="0070C0"/>
                </a:solidFill>
              </a:rPr>
              <a:t> </a:t>
            </a:r>
            <a:endParaRPr lang="en-US" dirty="0">
              <a:solidFill>
                <a:srgbClr val="0070C0"/>
              </a:solidFill>
            </a:endParaRPr>
          </a:p>
        </p:txBody>
      </p:sp>
    </p:spTree>
    <p:extLst>
      <p:ext uri="{BB962C8B-B14F-4D97-AF65-F5344CB8AC3E}">
        <p14:creationId xmlns:p14="http://schemas.microsoft.com/office/powerpoint/2010/main" val="1266353981"/>
      </p:ext>
    </p:extLst>
  </p:cSld>
  <p:clrMapOvr>
    <a:masterClrMapping/>
  </p:clrMapOvr>
  <p:transition xmlns:p14="http://schemas.microsoft.com/office/powerpoint/2010/main">
    <p:newsflash/>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800"/>
                            </p:stCondLst>
                            <p:childTnLst>
                              <p:par>
                                <p:cTn id="11" presetID="2" presetClass="entr" presetSubtype="6"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1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stretch>
            <a:fillRect/>
          </a:stretch>
        </p:blipFill>
        <p:spPr>
          <a:xfrm>
            <a:off x="0" y="21445"/>
            <a:ext cx="12192001" cy="6836555"/>
          </a:xfrm>
          <a:prstGeom prst="rect">
            <a:avLst/>
          </a:prstGeom>
        </p:spPr>
      </p:pic>
      <p:sp>
        <p:nvSpPr>
          <p:cNvPr id="2" name="Title 1"/>
          <p:cNvSpPr>
            <a:spLocks noGrp="1"/>
          </p:cNvSpPr>
          <p:nvPr>
            <p:ph type="title"/>
          </p:nvPr>
        </p:nvSpPr>
        <p:spPr/>
        <p:txBody>
          <a:bodyPr>
            <a:scene3d>
              <a:camera prst="perspectiveHeroicExtremeLeftFacing"/>
              <a:lightRig rig="threePt" dir="t"/>
            </a:scene3d>
            <a:sp3d extrusionH="57150">
              <a:bevelT w="38100" h="38100" prst="angle"/>
            </a:sp3d>
          </a:bodyPr>
          <a:lstStyle/>
          <a:p>
            <a:r>
              <a:rPr lang="en-US" dirty="0" smtClean="0">
                <a:ln>
                  <a:solidFill>
                    <a:srgbClr val="30FF48"/>
                  </a:solidFill>
                </a:ln>
                <a:solidFill>
                  <a:srgbClr val="00FFFF"/>
                </a:solidFill>
              </a:rPr>
              <a:t>Definition of Universe: </a:t>
            </a:r>
            <a:endParaRPr lang="en-US" dirty="0">
              <a:ln>
                <a:solidFill>
                  <a:srgbClr val="30FF48"/>
                </a:solidFill>
              </a:ln>
              <a:solidFill>
                <a:srgbClr val="00FFFF"/>
              </a:solidFill>
            </a:endParaRPr>
          </a:p>
        </p:txBody>
      </p:sp>
      <p:sp>
        <p:nvSpPr>
          <p:cNvPr id="3" name="Content Placeholder 2"/>
          <p:cNvSpPr>
            <a:spLocks noGrp="1"/>
          </p:cNvSpPr>
          <p:nvPr>
            <p:ph idx="1"/>
          </p:nvPr>
        </p:nvSpPr>
        <p:spPr/>
        <p:txBody>
          <a:bodyPr/>
          <a:lstStyle/>
          <a:p>
            <a:pPr lvl="0"/>
            <a:r>
              <a:rPr lang="en-US" b="1" dirty="0">
                <a:solidFill>
                  <a:srgbClr val="FFFF00"/>
                </a:solidFill>
              </a:rPr>
              <a:t>S</a:t>
            </a:r>
            <a:r>
              <a:rPr lang="en-US" b="1" dirty="0" smtClean="0">
                <a:solidFill>
                  <a:srgbClr val="FFFF00"/>
                </a:solidFill>
              </a:rPr>
              <a:t>pace </a:t>
            </a:r>
            <a:r>
              <a:rPr lang="en-US" b="1" dirty="0">
                <a:solidFill>
                  <a:srgbClr val="FFFF00"/>
                </a:solidFill>
              </a:rPr>
              <a:t>full of galaxies, stars, planets, and </a:t>
            </a:r>
            <a:r>
              <a:rPr lang="en-US" b="1" dirty="0" smtClean="0">
                <a:solidFill>
                  <a:srgbClr val="FFFF00"/>
                </a:solidFill>
              </a:rPr>
              <a:t>more</a:t>
            </a:r>
            <a:r>
              <a:rPr lang="en-US" b="1" dirty="0" smtClean="0"/>
              <a:t>. </a:t>
            </a:r>
            <a:endParaRPr lang="en-CA" dirty="0"/>
          </a:p>
          <a:p>
            <a:endParaRPr lang="en-US" dirty="0"/>
          </a:p>
        </p:txBody>
      </p:sp>
    </p:spTree>
    <p:extLst>
      <p:ext uri="{BB962C8B-B14F-4D97-AF65-F5344CB8AC3E}">
        <p14:creationId xmlns:p14="http://schemas.microsoft.com/office/powerpoint/2010/main" val="6934951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9" presetClass="entr" presetSubtype="0" fill="hold"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3823" y="0"/>
            <a:ext cx="9956800" cy="1143000"/>
          </a:xfrm>
        </p:spPr>
        <p:txBody>
          <a:bodyPr>
            <a:scene3d>
              <a:camera prst="perspectiveHeroicExtremeRightFacing"/>
              <a:lightRig rig="threePt" dir="t"/>
            </a:scene3d>
            <a:sp3d extrusionH="57150">
              <a:bevelT w="38100" h="38100"/>
            </a:sp3d>
          </a:bodyPr>
          <a:lstStyle/>
          <a:p>
            <a:r>
              <a:rPr lang="en-US" dirty="0" smtClean="0">
                <a:ln>
                  <a:solidFill>
                    <a:srgbClr val="30FF48"/>
                  </a:solidFill>
                </a:ln>
                <a:solidFill>
                  <a:schemeClr val="tx2">
                    <a:lumMod val="10000"/>
                  </a:schemeClr>
                </a:solidFill>
              </a:rPr>
              <a:t>Definition of The Big Bang Theory:</a:t>
            </a:r>
            <a:endParaRPr lang="en-US" dirty="0">
              <a:ln>
                <a:solidFill>
                  <a:srgbClr val="30FF48"/>
                </a:solidFill>
              </a:ln>
              <a:solidFill>
                <a:schemeClr val="tx2">
                  <a:lumMod val="10000"/>
                </a:schemeClr>
              </a:solidFill>
            </a:endParaRPr>
          </a:p>
        </p:txBody>
      </p:sp>
      <p:sp>
        <p:nvSpPr>
          <p:cNvPr id="3" name="Content Placeholder 2"/>
          <p:cNvSpPr>
            <a:spLocks noGrp="1"/>
          </p:cNvSpPr>
          <p:nvPr>
            <p:ph idx="1"/>
          </p:nvPr>
        </p:nvSpPr>
        <p:spPr/>
        <p:txBody>
          <a:bodyPr/>
          <a:lstStyle/>
          <a:p>
            <a:r>
              <a:rPr lang="en-US" u="sng" dirty="0" smtClean="0">
                <a:hlinkClick r:id="rId2"/>
              </a:rPr>
              <a:t>http</a:t>
            </a:r>
            <a:r>
              <a:rPr lang="en-US" u="sng" dirty="0">
                <a:hlinkClick r:id="rId2"/>
              </a:rPr>
              <a:t>://www.space.com/25126-big-bang-</a:t>
            </a:r>
            <a:r>
              <a:rPr lang="en-US" u="sng" dirty="0" smtClean="0">
                <a:hlinkClick r:id="rId2"/>
              </a:rPr>
              <a:t>theory.html</a:t>
            </a:r>
            <a:endParaRPr lang="en-US" u="sng" dirty="0" smtClean="0"/>
          </a:p>
          <a:p>
            <a:r>
              <a:rPr lang="en-US" dirty="0"/>
              <a:t>One of the theories that people have thought to have started the world. </a:t>
            </a:r>
            <a:r>
              <a:rPr lang="en-US" dirty="0" smtClean="0"/>
              <a:t>This is the leading theory in this case. Scientists believe that everything started from just a tiny single unknown object/atom.  </a:t>
            </a:r>
            <a:r>
              <a:rPr lang="en-US" dirty="0"/>
              <a:t>T</a:t>
            </a:r>
            <a:r>
              <a:rPr lang="en-US" dirty="0" smtClean="0"/>
              <a:t>hen, over the course of 13.8 billion years,  began to expand rapidly to the life and time that we have today. </a:t>
            </a:r>
            <a:endParaRPr lang="en-US" dirty="0"/>
          </a:p>
          <a:p>
            <a:endParaRPr lang="en-US" dirty="0"/>
          </a:p>
        </p:txBody>
      </p:sp>
      <p:pic>
        <p:nvPicPr>
          <p:cNvPr id="4" name="Picture 3" descr="big_bang1.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2" cy="6858000"/>
          </a:xfrm>
          <a:prstGeom prst="rect">
            <a:avLst/>
          </a:prstGeom>
          <a:noFill/>
          <a:ln>
            <a:noFill/>
          </a:ln>
        </p:spPr>
      </p:pic>
    </p:spTree>
    <p:extLst>
      <p:ext uri="{BB962C8B-B14F-4D97-AF65-F5344CB8AC3E}">
        <p14:creationId xmlns:p14="http://schemas.microsoft.com/office/powerpoint/2010/main" val="2817575296"/>
      </p:ext>
    </p:extLst>
  </p:cSld>
  <p:clrMapOvr>
    <a:masterClrMapping/>
  </p:clrMapOvr>
  <p:transition xmlns:p14="http://schemas.microsoft.com/office/powerpoint/2010/main">
    <p:randomBar dir="ver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ullingthest.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61185"/>
          </a:xfrm>
          <a:prstGeom prst="rect">
            <a:avLst/>
          </a:prstGeom>
        </p:spPr>
      </p:pic>
      <p:sp>
        <p:nvSpPr>
          <p:cNvPr id="2" name="Title 1"/>
          <p:cNvSpPr>
            <a:spLocks noGrp="1"/>
          </p:cNvSpPr>
          <p:nvPr>
            <p:ph type="title"/>
          </p:nvPr>
        </p:nvSpPr>
        <p:spPr/>
        <p:txBody>
          <a:bodyPr/>
          <a:lstStyle/>
          <a:p>
            <a:r>
              <a:rPr lang="en-US" dirty="0" smtClean="0"/>
              <a:t>Theory’s of the Big Bang, and before: </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r>
              <a:rPr lang="en-US" b="1" dirty="0">
                <a:solidFill>
                  <a:srgbClr val="FF0000"/>
                </a:solidFill>
              </a:rPr>
              <a:t>As many of you know, Scientists specializing in the Big Bang Theory are still unsure of what caused this analogy. There’re many different points of views of what may have happened 13 billion years ago. As far as we believe we know, the universe was a millionth of the size of a proton and later on, began to rapidly expand. Time and space as we know </a:t>
            </a:r>
            <a:r>
              <a:rPr lang="en-US" b="1" dirty="0" smtClean="0">
                <a:solidFill>
                  <a:srgbClr val="FF0000"/>
                </a:solidFill>
              </a:rPr>
              <a:t>it, </a:t>
            </a:r>
            <a:r>
              <a:rPr lang="en-US" b="1" dirty="0">
                <a:solidFill>
                  <a:srgbClr val="FF0000"/>
                </a:solidFill>
              </a:rPr>
              <a:t>started when the universe grew.</a:t>
            </a:r>
            <a:endParaRPr lang="en-CA" dirty="0">
              <a:solidFill>
                <a:srgbClr val="FF0000"/>
              </a:solidFill>
            </a:endParaRPr>
          </a:p>
          <a:p>
            <a:pPr marL="0" indent="0">
              <a:buNone/>
            </a:pPr>
            <a:endParaRPr lang="en-US" dirty="0" smtClean="0"/>
          </a:p>
        </p:txBody>
      </p:sp>
    </p:spTree>
    <p:extLst>
      <p:ext uri="{BB962C8B-B14F-4D97-AF65-F5344CB8AC3E}">
        <p14:creationId xmlns:p14="http://schemas.microsoft.com/office/powerpoint/2010/main" val="31237987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set>
                                      <p:cBhvr>
                                        <p:cTn id="7" dur="137" fill="hold">
                                          <p:stCondLst>
                                            <p:cond delay="0"/>
                                          </p:stCondLst>
                                        </p:cTn>
                                        <p:tgtEl>
                                          <p:spTgt spid="2"/>
                                        </p:tgtEl>
                                        <p:attrNameLst>
                                          <p:attrName>style.rotation</p:attrName>
                                        </p:attrNameLst>
                                      </p:cBhvr>
                                      <p:to>
                                        <p:strVal val="-45.0"/>
                                      </p:to>
                                    </p:set>
                                    <p:anim calcmode="lin" valueType="num">
                                      <p:cBhvr>
                                        <p:cTn id="8" dur="137" fill="hold">
                                          <p:stCondLst>
                                            <p:cond delay="137"/>
                                          </p:stCondLst>
                                        </p:cTn>
                                        <p:tgtEl>
                                          <p:spTgt spid="2"/>
                                        </p:tgtEl>
                                        <p:attrNameLst>
                                          <p:attrName>style.rotation</p:attrName>
                                        </p:attrNameLst>
                                      </p:cBhvr>
                                      <p:tavLst>
                                        <p:tav tm="0">
                                          <p:val>
                                            <p:fltVal val="-45"/>
                                          </p:val>
                                        </p:tav>
                                        <p:tav tm="69900">
                                          <p:val>
                                            <p:fltVal val="45"/>
                                          </p:val>
                                        </p:tav>
                                        <p:tav tm="100000">
                                          <p:val>
                                            <p:fltVal val="0"/>
                                          </p:val>
                                        </p:tav>
                                      </p:tavLst>
                                    </p:anim>
                                    <p:anim calcmode="lin" valueType="num">
                                      <p:cBhvr>
                                        <p:cTn id="9" dur="137" fill="hold">
                                          <p:stCondLst>
                                            <p:cond delay="0"/>
                                          </p:stCondLst>
                                        </p:cTn>
                                        <p:tgtEl>
                                          <p:spTgt spid="2"/>
                                        </p:tgtEl>
                                        <p:attrNameLst>
                                          <p:attrName>ppt_y</p:attrName>
                                        </p:attrNameLst>
                                      </p:cBhvr>
                                      <p:tavLst>
                                        <p:tav tm="0">
                                          <p:val>
                                            <p:strVal val="#ppt_y-1"/>
                                          </p:val>
                                        </p:tav>
                                        <p:tav tm="100000">
                                          <p:val>
                                            <p:strVal val="#ppt_y-(0.354*#ppt_w-0.172*#ppt_h)"/>
                                          </p:val>
                                        </p:tav>
                                      </p:tavLst>
                                    </p:anim>
                                    <p:anim calcmode="lin" valueType="num">
                                      <p:cBhvr>
                                        <p:cTn id="10" dur="47" decel="50000" autoRev="1" fill="hold">
                                          <p:stCondLst>
                                            <p:cond delay="137"/>
                                          </p:stCondLst>
                                        </p:cTn>
                                        <p:tgtEl>
                                          <p:spTgt spid="2"/>
                                        </p:tgtEl>
                                        <p:attrNameLst>
                                          <p:attrName>ppt_y</p:attrName>
                                        </p:attrNameLst>
                                      </p:cBhvr>
                                      <p:tavLst>
                                        <p:tav tm="0">
                                          <p:val>
                                            <p:strVal val="#ppt_y-(0.354*#ppt_w-0.172*#ppt_h)"/>
                                          </p:val>
                                        </p:tav>
                                        <p:tav tm="100000">
                                          <p:val>
                                            <p:strVal val="#ppt_y-(0.354*#ppt_w-0.172*#ppt_h)-#ppt_h/2"/>
                                          </p:val>
                                        </p:tav>
                                      </p:tavLst>
                                    </p:anim>
                                    <p:anim calcmode="lin" valueType="num">
                                      <p:cBhvr>
                                        <p:cTn id="11" dur="41" fill="hold">
                                          <p:stCondLst>
                                            <p:cond delay="259"/>
                                          </p:stCondLst>
                                        </p:cTn>
                                        <p:tgtEl>
                                          <p:spTgt spid="2"/>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4800"/>
                            </p:stCondLst>
                            <p:childTnLst>
                              <p:par>
                                <p:cTn id="13" presetID="3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800" decel="100000"/>
                                        <p:tgtEl>
                                          <p:spTgt spid="3">
                                            <p:txEl>
                                              <p:pRg st="1" end="1"/>
                                            </p:txEl>
                                          </p:spTgt>
                                        </p:tgtEl>
                                      </p:cBhvr>
                                    </p:animEffect>
                                    <p:anim calcmode="lin" valueType="num">
                                      <p:cBhvr>
                                        <p:cTn id="16" dur="800" decel="100000" fill="hold"/>
                                        <p:tgtEl>
                                          <p:spTgt spid="3">
                                            <p:txEl>
                                              <p:pRg st="1" end="1"/>
                                            </p:txEl>
                                          </p:spTgt>
                                        </p:tgtEl>
                                        <p:attrNameLst>
                                          <p:attrName>style.rotation</p:attrName>
                                        </p:attrNameLst>
                                      </p:cBhvr>
                                      <p:tavLst>
                                        <p:tav tm="0">
                                          <p:val>
                                            <p:fltVal val="-90"/>
                                          </p:val>
                                        </p:tav>
                                        <p:tav tm="100000">
                                          <p:val>
                                            <p:fltVal val="0"/>
                                          </p:val>
                                        </p:tav>
                                      </p:tavLst>
                                    </p:anim>
                                    <p:anim calcmode="lin" valueType="num">
                                      <p:cBhvr>
                                        <p:cTn id="17" dur="800" decel="100000" fill="hold"/>
                                        <p:tgtEl>
                                          <p:spTgt spid="3">
                                            <p:txEl>
                                              <p:pRg st="1" end="1"/>
                                            </p:txEl>
                                          </p:spTgt>
                                        </p:tgtEl>
                                        <p:attrNameLst>
                                          <p:attrName>ppt_x</p:attrName>
                                        </p:attrNameLst>
                                      </p:cBhvr>
                                      <p:tavLst>
                                        <p:tav tm="0">
                                          <p:val>
                                            <p:strVal val="#ppt_x+0.4"/>
                                          </p:val>
                                        </p:tav>
                                        <p:tav tm="100000">
                                          <p:val>
                                            <p:strVal val="#ppt_x-0.05"/>
                                          </p:val>
                                        </p:tav>
                                      </p:tavLst>
                                    </p:anim>
                                    <p:anim calcmode="lin" valueType="num">
                                      <p:cBhvr>
                                        <p:cTn id="18" dur="800" decel="100000" fill="hold"/>
                                        <p:tgtEl>
                                          <p:spTgt spid="3">
                                            <p:txEl>
                                              <p:pRg st="1" end="1"/>
                                            </p:txEl>
                                          </p:spTgt>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
                                            <p:txEl>
                                              <p:pRg st="1" end="1"/>
                                            </p:txEl>
                                          </p:spTgt>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
                                            <p:txEl>
                                              <p:pRg st="1" end="1"/>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s.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0175"/>
            <a:ext cx="12192000" cy="6825538"/>
          </a:xfrm>
          <a:prstGeom prst="rect">
            <a:avLst/>
          </a:prstGeom>
        </p:spPr>
      </p:pic>
      <p:sp>
        <p:nvSpPr>
          <p:cNvPr id="2" name="Title 1"/>
          <p:cNvSpPr>
            <a:spLocks noGrp="1"/>
          </p:cNvSpPr>
          <p:nvPr>
            <p:ph type="title"/>
          </p:nvPr>
        </p:nvSpPr>
        <p:spPr>
          <a:xfrm>
            <a:off x="912159" y="2769003"/>
            <a:ext cx="9960864" cy="1143000"/>
          </a:xfrm>
        </p:spPr>
        <p:txBody>
          <a:bodyPr>
            <a:noAutofit/>
            <a:scene3d>
              <a:camera prst="perspectiveRelaxed"/>
              <a:lightRig rig="threePt" dir="t"/>
            </a:scene3d>
            <a:sp3d extrusionH="57150">
              <a:bevelT w="38100" h="38100" prst="relaxedInset"/>
            </a:sp3d>
          </a:bodyPr>
          <a:lstStyle/>
          <a:p>
            <a:pPr algn="ctr"/>
            <a:r>
              <a:rPr lang="en-US" sz="8000" dirty="0" smtClean="0">
                <a:solidFill>
                  <a:srgbClr val="660066"/>
                </a:solidFill>
                <a:effectLst>
                  <a:glow rad="228600">
                    <a:schemeClr val="accent2">
                      <a:satMod val="175000"/>
                      <a:alpha val="40000"/>
                    </a:schemeClr>
                  </a:glow>
                </a:effectLst>
              </a:rPr>
              <a:t>God Created the Universe? </a:t>
            </a:r>
            <a:endParaRPr lang="en-US" sz="8000" dirty="0">
              <a:solidFill>
                <a:srgbClr val="660066"/>
              </a:solidFill>
              <a:effectLst>
                <a:glow rad="228600">
                  <a:schemeClr val="accent2">
                    <a:satMod val="175000"/>
                    <a:alpha val="40000"/>
                  </a:schemeClr>
                </a:glow>
              </a:effectLst>
            </a:endParaRPr>
          </a:p>
        </p:txBody>
      </p:sp>
    </p:spTree>
    <p:extLst>
      <p:ext uri="{BB962C8B-B14F-4D97-AF65-F5344CB8AC3E}">
        <p14:creationId xmlns:p14="http://schemas.microsoft.com/office/powerpoint/2010/main" val="3293917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strVal val="#ppt_w*0.70"/>
                                          </p:val>
                                        </p:tav>
                                        <p:tav tm="100000">
                                          <p:val>
                                            <p:strVal val="#ppt_w"/>
                                          </p:val>
                                        </p:tav>
                                      </p:tavLst>
                                    </p:anim>
                                    <p:anim calcmode="lin" valueType="num">
                                      <p:cBhvr>
                                        <p:cTn id="8" dur="300" fill="hold"/>
                                        <p:tgtEl>
                                          <p:spTgt spid="2"/>
                                        </p:tgtEl>
                                        <p:attrNameLst>
                                          <p:attrName>ppt_h</p:attrName>
                                        </p:attrNameLst>
                                      </p:cBhvr>
                                      <p:tavLst>
                                        <p:tav tm="0">
                                          <p:val>
                                            <p:strVal val="#ppt_h"/>
                                          </p:val>
                                        </p:tav>
                                        <p:tav tm="100000">
                                          <p:val>
                                            <p:strVal val="#ppt_h"/>
                                          </p:val>
                                        </p:tav>
                                      </p:tavLst>
                                    </p:anim>
                                    <p:animEffect transition="in" filter="fade">
                                      <p:cBhvr>
                                        <p:cTn id="9" dur="3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stretch>
            <a:fillRect/>
          </a:stretch>
        </p:blipFill>
        <p:spPr>
          <a:xfrm>
            <a:off x="0" y="0"/>
            <a:ext cx="12167138" cy="6858000"/>
          </a:xfrm>
          <a:prstGeom prst="rect">
            <a:avLst/>
          </a:prstGeom>
        </p:spPr>
      </p:pic>
      <p:sp>
        <p:nvSpPr>
          <p:cNvPr id="3" name="Content Placeholder 2"/>
          <p:cNvSpPr>
            <a:spLocks noGrp="1"/>
          </p:cNvSpPr>
          <p:nvPr>
            <p:ph idx="1"/>
          </p:nvPr>
        </p:nvSpPr>
        <p:spPr>
          <a:xfrm>
            <a:off x="1173090" y="1969177"/>
            <a:ext cx="8946541" cy="4195481"/>
          </a:xfrm>
        </p:spPr>
        <p:txBody>
          <a:bodyPr>
            <a:normAutofit/>
          </a:bodyPr>
          <a:lstStyle/>
          <a:p>
            <a:pPr algn="ctr"/>
            <a:r>
              <a:rPr lang="en-US" sz="2400" dirty="0">
                <a:solidFill>
                  <a:srgbClr val="FF0000"/>
                </a:solidFill>
                <a:latin typeface="Century Gothic"/>
                <a:cs typeface="Century Gothic"/>
              </a:rPr>
              <a:t>There’re many different thoughts and theories as to what happened before the big bang. Some believe that it was </a:t>
            </a:r>
            <a:r>
              <a:rPr lang="en-US" sz="2400" dirty="0" smtClean="0">
                <a:solidFill>
                  <a:srgbClr val="FF0000"/>
                </a:solidFill>
                <a:latin typeface="Century Gothic"/>
                <a:cs typeface="Century Gothic"/>
              </a:rPr>
              <a:t>God </a:t>
            </a:r>
            <a:r>
              <a:rPr lang="en-US" sz="2400" dirty="0">
                <a:solidFill>
                  <a:srgbClr val="FF0000"/>
                </a:solidFill>
                <a:latin typeface="Century Gothic"/>
                <a:cs typeface="Century Gothic"/>
              </a:rPr>
              <a:t>who created the universe. However the question still stands as to where did </a:t>
            </a:r>
            <a:r>
              <a:rPr lang="en-US" sz="2400" dirty="0" smtClean="0">
                <a:solidFill>
                  <a:srgbClr val="FF0000"/>
                </a:solidFill>
                <a:latin typeface="Century Gothic"/>
                <a:cs typeface="Century Gothic"/>
              </a:rPr>
              <a:t>God </a:t>
            </a:r>
            <a:r>
              <a:rPr lang="en-US" sz="2400" dirty="0">
                <a:solidFill>
                  <a:srgbClr val="FF0000"/>
                </a:solidFill>
                <a:latin typeface="Century Gothic"/>
                <a:cs typeface="Century Gothic"/>
              </a:rPr>
              <a:t>come from</a:t>
            </a:r>
            <a:r>
              <a:rPr lang="en-US" sz="2400" dirty="0" smtClean="0">
                <a:solidFill>
                  <a:srgbClr val="FF0000"/>
                </a:solidFill>
                <a:latin typeface="Century Gothic"/>
                <a:cs typeface="Century Gothic"/>
              </a:rPr>
              <a:t>?</a:t>
            </a:r>
          </a:p>
          <a:p>
            <a:pPr algn="ctr"/>
            <a:r>
              <a:rPr lang="en-US" sz="2400" dirty="0" smtClean="0">
                <a:solidFill>
                  <a:srgbClr val="FF0000"/>
                </a:solidFill>
                <a:latin typeface="Century Gothic"/>
                <a:cs typeface="Century Gothic"/>
              </a:rPr>
              <a:t> </a:t>
            </a:r>
            <a:r>
              <a:rPr lang="en-US" sz="2400" dirty="0">
                <a:solidFill>
                  <a:srgbClr val="FF0000"/>
                </a:solidFill>
                <a:latin typeface="Century Gothic"/>
                <a:cs typeface="Century Gothic"/>
              </a:rPr>
              <a:t>If the answer is, “He always existed</a:t>
            </a:r>
            <a:r>
              <a:rPr lang="en-US" sz="2400" dirty="0" smtClean="0">
                <a:solidFill>
                  <a:srgbClr val="FF0000"/>
                </a:solidFill>
                <a:latin typeface="Century Gothic"/>
                <a:cs typeface="Century Gothic"/>
              </a:rPr>
              <a:t>.” </a:t>
            </a:r>
            <a:r>
              <a:rPr lang="en-US" sz="2400" dirty="0">
                <a:solidFill>
                  <a:srgbClr val="FF0000"/>
                </a:solidFill>
                <a:latin typeface="Century Gothic"/>
                <a:cs typeface="Century Gothic"/>
              </a:rPr>
              <a:t>then that still brings up the thought that this is no better answer than </a:t>
            </a:r>
            <a:r>
              <a:rPr lang="en-US" sz="2400" dirty="0" smtClean="0">
                <a:solidFill>
                  <a:srgbClr val="FF0000"/>
                </a:solidFill>
                <a:latin typeface="Century Gothic"/>
                <a:cs typeface="Century Gothic"/>
              </a:rPr>
              <a:t>“the </a:t>
            </a:r>
            <a:r>
              <a:rPr lang="en-US" sz="2400" dirty="0">
                <a:solidFill>
                  <a:srgbClr val="FF0000"/>
                </a:solidFill>
                <a:latin typeface="Century Gothic"/>
                <a:cs typeface="Century Gothic"/>
              </a:rPr>
              <a:t>universe always existed” That being said, this theory, is still plausible, but many still feel that this isn’t enough to satisfy their curiosity. </a:t>
            </a:r>
            <a:endParaRPr lang="en-CA" sz="2400" dirty="0">
              <a:solidFill>
                <a:srgbClr val="FF0000"/>
              </a:solidFill>
              <a:latin typeface="Century Gothic"/>
              <a:cs typeface="Century Gothic"/>
            </a:endParaRPr>
          </a:p>
          <a:p>
            <a:endParaRPr lang="en-US" sz="2400" dirty="0">
              <a:solidFill>
                <a:srgbClr val="FF0000"/>
              </a:solidFill>
              <a:latin typeface="Century Gothic"/>
              <a:cs typeface="Century Gothic"/>
            </a:endParaRPr>
          </a:p>
        </p:txBody>
      </p:sp>
    </p:spTree>
    <p:extLst>
      <p:ext uri="{BB962C8B-B14F-4D97-AF65-F5344CB8AC3E}">
        <p14:creationId xmlns:p14="http://schemas.microsoft.com/office/powerpoint/2010/main" val="40969953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dissolve">
                                      <p:cBhvr>
                                        <p:cTn id="1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256</TotalTime>
  <Words>723</Words>
  <Application>Microsoft Macintosh PowerPoint</Application>
  <PresentationFormat>Custom</PresentationFormat>
  <Paragraphs>32</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Apex</vt:lpstr>
      <vt:lpstr> The Big Bang</vt:lpstr>
      <vt:lpstr> Introduction:  </vt:lpstr>
      <vt:lpstr>Definition of God:</vt:lpstr>
      <vt:lpstr>Definition of Theory:</vt:lpstr>
      <vt:lpstr>Definition of Universe: </vt:lpstr>
      <vt:lpstr>Definition of The Big Bang Theory:</vt:lpstr>
      <vt:lpstr>Theory’s of the Big Bang, and before: </vt:lpstr>
      <vt:lpstr>God Created the Universe? </vt:lpstr>
      <vt:lpstr>PowerPoint Presentation</vt:lpstr>
      <vt:lpstr>PowerPoint Presentation</vt:lpstr>
      <vt:lpstr>PowerPoint Presentation</vt:lpstr>
      <vt:lpstr>Joe’s Opinion: </vt:lpstr>
      <vt:lpstr>Jessica’s opinion: </vt:lpstr>
      <vt:lpstr>What’s Your Opinion?</vt:lpstr>
      <vt:lpstr>The End. </vt:lpstr>
    </vt:vector>
  </TitlesOfParts>
  <Company>Anglophone South School District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(Topic)</dc:title>
  <dc:creator>Terry, Sean J. (ASD-E)</dc:creator>
  <cp:lastModifiedBy>ASD-E</cp:lastModifiedBy>
  <cp:revision>31</cp:revision>
  <dcterms:created xsi:type="dcterms:W3CDTF">2015-05-20T00:21:47Z</dcterms:created>
  <dcterms:modified xsi:type="dcterms:W3CDTF">2015-05-29T12:42:21Z</dcterms:modified>
</cp:coreProperties>
</file>